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85" r:id="rId2"/>
    <p:sldId id="328" r:id="rId3"/>
    <p:sldId id="332" r:id="rId4"/>
    <p:sldId id="331" r:id="rId5"/>
    <p:sldId id="335" r:id="rId6"/>
    <p:sldId id="323" r:id="rId7"/>
    <p:sldId id="333" r:id="rId8"/>
    <p:sldId id="337" r:id="rId9"/>
    <p:sldId id="336" r:id="rId10"/>
    <p:sldId id="330" r:id="rId11"/>
    <p:sldId id="329" r:id="rId12"/>
    <p:sldId id="313" r:id="rId13"/>
    <p:sldId id="256" r:id="rId14"/>
    <p:sldId id="302" r:id="rId15"/>
    <p:sldId id="286" r:id="rId16"/>
    <p:sldId id="271" r:id="rId17"/>
    <p:sldId id="311" r:id="rId18"/>
    <p:sldId id="308" r:id="rId19"/>
    <p:sldId id="340" r:id="rId20"/>
    <p:sldId id="314" r:id="rId21"/>
    <p:sldId id="315" r:id="rId22"/>
    <p:sldId id="320" r:id="rId23"/>
    <p:sldId id="321" r:id="rId24"/>
    <p:sldId id="268" r:id="rId25"/>
    <p:sldId id="287" r:id="rId26"/>
    <p:sldId id="338" r:id="rId27"/>
    <p:sldId id="299" r:id="rId28"/>
    <p:sldId id="341" r:id="rId29"/>
    <p:sldId id="324" r:id="rId30"/>
    <p:sldId id="295" r:id="rId31"/>
    <p:sldId id="296" r:id="rId32"/>
    <p:sldId id="322" r:id="rId33"/>
    <p:sldId id="339" r:id="rId34"/>
    <p:sldId id="326" r:id="rId35"/>
    <p:sldId id="327" r:id="rId36"/>
    <p:sldId id="301" r:id="rId37"/>
    <p:sldId id="277" r:id="rId38"/>
    <p:sldId id="278" r:id="rId39"/>
    <p:sldId id="262" r:id="rId40"/>
    <p:sldId id="265" r:id="rId41"/>
    <p:sldId id="334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64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03BE6-E8B3-4F83-B643-350CBC466488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0FBBF-54CE-4B90-9A6A-BFFA510E5C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7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579A45-7AFB-4D09-9E77-8298971897C0}" type="slidenum">
              <a:rPr lang="ru-RU"/>
              <a:pPr/>
              <a:t>1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>
              <a:solidFill>
                <a:srgbClr val="996633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4760BA-83E7-449C-B53A-ABF194C1FB9F}" type="slidenum">
              <a:rPr lang="ru-RU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BB8E-571C-4B04-8D1F-6E113C2A8BD6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BDEC9-9B96-49B0-9022-C1FC89A510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027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BB8E-571C-4B04-8D1F-6E113C2A8BD6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BDEC9-9B96-49B0-9022-C1FC89A510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09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BB8E-571C-4B04-8D1F-6E113C2A8BD6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BDEC9-9B96-49B0-9022-C1FC89A510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02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3904C-4243-4D24-8F20-73F896528A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BB8E-571C-4B04-8D1F-6E113C2A8BD6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BDEC9-9B96-49B0-9022-C1FC89A510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96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BB8E-571C-4B04-8D1F-6E113C2A8BD6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BDEC9-9B96-49B0-9022-C1FC89A510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318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BB8E-571C-4B04-8D1F-6E113C2A8BD6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BDEC9-9B96-49B0-9022-C1FC89A510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451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BB8E-571C-4B04-8D1F-6E113C2A8BD6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BDEC9-9B96-49B0-9022-C1FC89A510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268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BB8E-571C-4B04-8D1F-6E113C2A8BD6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BDEC9-9B96-49B0-9022-C1FC89A510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263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BB8E-571C-4B04-8D1F-6E113C2A8BD6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BDEC9-9B96-49B0-9022-C1FC89A510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0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BB8E-571C-4B04-8D1F-6E113C2A8BD6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BDEC9-9B96-49B0-9022-C1FC89A510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13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BB8E-571C-4B04-8D1F-6E113C2A8BD6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BDEC9-9B96-49B0-9022-C1FC89A510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841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BBB8E-571C-4B04-8D1F-6E113C2A8BD6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BDEC9-9B96-49B0-9022-C1FC89A510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51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дляО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1" b="10411"/>
          <a:stretch>
            <a:fillRect/>
          </a:stretch>
        </p:blipFill>
        <p:spPr bwMode="auto">
          <a:xfrm>
            <a:off x="3563888" y="3192647"/>
            <a:ext cx="1651000" cy="987604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22188" y="5445224"/>
            <a:ext cx="8842300" cy="1320800"/>
          </a:xfrm>
          <a:prstGeom prst="rect">
            <a:avLst/>
          </a:prstGeom>
          <a:solidFill>
            <a:schemeClr val="bg2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663300"/>
                </a:solidFill>
                <a:latin typeface="Times New Roman" pitchFamily="18" charset="0"/>
              </a:rPr>
              <a:t>БОЛОТО – участок земной поверхности, занятый группой взаимосвязанных  биогеоценозов, характеризующийся постоянным или длительным обильным увлажнением, специфической влаголюбивой  растительностью и торфообразованием (</a:t>
            </a:r>
            <a:r>
              <a:rPr lang="ru-RU" sz="2000" i="1" dirty="0" err="1">
                <a:solidFill>
                  <a:srgbClr val="663300"/>
                </a:solidFill>
                <a:latin typeface="Times New Roman" pitchFamily="18" charset="0"/>
              </a:rPr>
              <a:t>Юрковская</a:t>
            </a:r>
            <a:r>
              <a:rPr lang="ru-RU" sz="2000" i="1" dirty="0">
                <a:solidFill>
                  <a:srgbClr val="663300"/>
                </a:solidFill>
                <a:latin typeface="Times New Roman" pitchFamily="18" charset="0"/>
              </a:rPr>
              <a:t>, 1986)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0"/>
            <a:ext cx="896448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Динамика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болотных экосистем таежной  зоны 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и методы ее изучения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                                                        </a:t>
            </a:r>
          </a:p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                                                                                           </a:t>
            </a:r>
          </a:p>
          <a:p>
            <a:pPr algn="ctr"/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                                                                                                                            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О.Л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Кузнецов</a:t>
            </a:r>
            <a:endParaRPr lang="ru-RU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                                                                                             Институт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биологии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КарНЦ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РАН</a:t>
            </a:r>
          </a:p>
        </p:txBody>
      </p:sp>
      <p:pic>
        <p:nvPicPr>
          <p:cNvPr id="5" name="Picture 4" descr="P719039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72" y="2308275"/>
            <a:ext cx="5544616" cy="3136949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1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Саванка проф презе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593725"/>
            <a:ext cx="6913562" cy="6264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743075" y="65088"/>
            <a:ext cx="5438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0000"/>
                </a:solidFill>
              </a:rPr>
              <a:t>Структура и стратиграфия болотной системы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04" name="Group 188"/>
          <p:cNvGraphicFramePr>
            <a:graphicFrameLocks noGrp="1"/>
          </p:cNvGraphicFramePr>
          <p:nvPr>
            <p:ph/>
          </p:nvPr>
        </p:nvGraphicFramePr>
        <p:xfrm>
          <a:off x="179388" y="1157288"/>
          <a:ext cx="8785225" cy="5008663"/>
        </p:xfrm>
        <a:graphic>
          <a:graphicData uri="http://schemas.openxmlformats.org/drawingml/2006/table">
            <a:tbl>
              <a:tblPr/>
              <a:tblGrid>
                <a:gridCol w="1933575"/>
                <a:gridCol w="1076325"/>
                <a:gridCol w="2030412"/>
                <a:gridCol w="2305050"/>
                <a:gridCol w="1439863"/>
              </a:tblGrid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Уровень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исследований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Level of studying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Масштаб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 карте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Scale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Объекты исследования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Objects of studying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Единицы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классификации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Units of classification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Уровни биотопов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Types of biotopes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ЦЕНОТИЧЕСКИЙ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Cenotic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1:10–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1:100</a:t>
                      </a: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Болотные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фитоценозы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Mire phytocenoses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Социация-ассоциация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Sociation-association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МИКРОСТРУКТУРНЫЙ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Microstructure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1:100–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1:1000</a:t>
                      </a: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Кочки, мочажины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Hummocks, hollows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Тип микроформы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Type of microform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Микробиотоп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Microbiotop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2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ФАЦИАЛЬНЫЙ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Faciel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1:1000–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1:10 000</a:t>
                      </a: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Болотные фации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болотные участки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Mire sites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Тип фации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(тип участка)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Mire type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Биотоп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Biotop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82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МЕЗОСТРУКТУРНЫЙ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Mesostructure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1:10 000–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1:100 000</a:t>
                      </a: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Болотные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массивы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Mire complexes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(massives)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Тип болотного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массива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Type mire complex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Комплекс биотопов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Complex of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biotopes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ЛАНДШАФТНЫЙ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Landscapes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1:10 000–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1:1 000 000</a:t>
                      </a: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Болотные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системы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Mire systems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Тип болотной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системы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Type mire systems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РЕГИОНАЛЬНЫЙ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Regional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1:1000000–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:10000000</a:t>
                      </a: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Болотные  районы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Mire regions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Типология заменяется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районированием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Typology &gt;&gt; regionality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373" name="Rectangle 157"/>
          <p:cNvSpPr>
            <a:spLocks noChangeArrowheads="1"/>
          </p:cNvSpPr>
          <p:nvPr/>
        </p:nvSpPr>
        <p:spPr bwMode="auto">
          <a:xfrm>
            <a:off x="552450" y="87313"/>
            <a:ext cx="8001000" cy="10064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Уровни изучения структуры растительного покрова болотных экосистем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(по:  Мазинг, 1974, с дополнениями автора)</a:t>
            </a:r>
            <a:endParaRPr lang="ru-RU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Levels of studying mire ecosystems (Masing, 1974)</a:t>
            </a:r>
            <a:endParaRPr lang="ru-RU" sz="2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970134" y="2060848"/>
            <a:ext cx="6420733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/>
              <a:t>Объединенная парциальная флора </a:t>
            </a:r>
            <a:endParaRPr lang="en-US" sz="2400" dirty="0"/>
          </a:p>
          <a:p>
            <a:pPr algn="ctr" eaLnBrk="1" hangingPunct="1"/>
            <a:r>
              <a:rPr lang="ru-RU" sz="2400" dirty="0"/>
              <a:t>высших растений </a:t>
            </a:r>
            <a:r>
              <a:rPr lang="ru-RU" sz="2400" dirty="0" smtClean="0"/>
              <a:t>болот Карелии:</a:t>
            </a:r>
            <a:r>
              <a:rPr lang="ru-RU" sz="2400" b="1" dirty="0" smtClean="0"/>
              <a:t> </a:t>
            </a:r>
            <a:r>
              <a:rPr lang="ru-RU" sz="2400" b="1" dirty="0"/>
              <a:t>433 вида</a:t>
            </a:r>
          </a:p>
          <a:p>
            <a:pPr algn="ctr" eaLnBrk="1" hangingPunct="1"/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23850" y="3644900"/>
            <a:ext cx="85693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rgbClr val="006600"/>
                </a:solidFill>
                <a:latin typeface="Times New Roman" pitchFamily="18" charset="0"/>
              </a:rPr>
              <a:t>флора сосудистых растений</a:t>
            </a:r>
            <a:r>
              <a:rPr lang="ru-RU" sz="2400" b="1">
                <a:solidFill>
                  <a:srgbClr val="006600"/>
                </a:solidFill>
                <a:latin typeface="Times New Roman" pitchFamily="18" charset="0"/>
              </a:rPr>
              <a:t>:  300 видов, 147 родов, </a:t>
            </a:r>
          </a:p>
          <a:p>
            <a:pPr algn="ctr" eaLnBrk="1" hangingPunct="1"/>
            <a:r>
              <a:rPr lang="ru-RU" sz="2400" b="1">
                <a:solidFill>
                  <a:srgbClr val="006600"/>
                </a:solidFill>
                <a:latin typeface="Times New Roman" pitchFamily="18" charset="0"/>
              </a:rPr>
              <a:t>64 семейства (32% аборигенной флоры Карелии)</a:t>
            </a:r>
          </a:p>
          <a:p>
            <a:pPr algn="ctr" eaLnBrk="1" hangingPunct="1"/>
            <a:endParaRPr lang="ru-RU" sz="2400" b="1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971550" y="4797425"/>
            <a:ext cx="51657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rgbClr val="990033"/>
                </a:solidFill>
                <a:latin typeface="Times New Roman" pitchFamily="18" charset="0"/>
              </a:rPr>
              <a:t>бриофлора (листостебельные мхи):</a:t>
            </a:r>
            <a:r>
              <a:rPr lang="ru-RU" sz="2400" b="1">
                <a:solidFill>
                  <a:srgbClr val="990033"/>
                </a:solidFill>
                <a:latin typeface="Times New Roman" pitchFamily="18" charset="0"/>
              </a:rPr>
              <a:t> </a:t>
            </a:r>
          </a:p>
          <a:p>
            <a:pPr algn="ctr" eaLnBrk="1" hangingPunct="1"/>
            <a:r>
              <a:rPr lang="ru-RU" sz="2400" b="1">
                <a:solidFill>
                  <a:srgbClr val="990033"/>
                </a:solidFill>
                <a:latin typeface="Times New Roman" pitchFamily="18" charset="0"/>
              </a:rPr>
              <a:t>133 вида, 46 родов,   19 семейств </a:t>
            </a:r>
          </a:p>
          <a:p>
            <a:pPr algn="ctr" eaLnBrk="1" hangingPunct="1"/>
            <a:r>
              <a:rPr lang="ru-RU" sz="2400" b="1">
                <a:solidFill>
                  <a:srgbClr val="990033"/>
                </a:solidFill>
                <a:latin typeface="Times New Roman" pitchFamily="18" charset="0"/>
              </a:rPr>
              <a:t>(30% региональной бриофлоры)</a:t>
            </a:r>
          </a:p>
          <a:p>
            <a:pPr algn="ctr" eaLnBrk="1" hangingPunct="1"/>
            <a:endParaRPr lang="ru-RU" sz="2400" b="1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31750" name="AutoShape 6" descr="IMG_1155"/>
          <p:cNvSpPr>
            <a:spLocks noChangeArrowheads="1"/>
          </p:cNvSpPr>
          <p:nvPr/>
        </p:nvSpPr>
        <p:spPr bwMode="auto">
          <a:xfrm>
            <a:off x="6588125" y="4797425"/>
            <a:ext cx="2301875" cy="1655763"/>
          </a:xfrm>
          <a:prstGeom prst="roundRect">
            <a:avLst>
              <a:gd name="adj" fmla="val 16667"/>
            </a:avLst>
          </a:prstGeom>
          <a:blipFill dpi="0" rotWithShape="1">
            <a:blip r:embed="rId2" cstate="print">
              <a:lum contrast="6000"/>
            </a:blip>
            <a:srcRect/>
            <a:stretch>
              <a:fillRect/>
            </a:stretch>
          </a:blip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751" name="AutoShape 7" descr="IMG_1026"/>
          <p:cNvSpPr>
            <a:spLocks noChangeArrowheads="1"/>
          </p:cNvSpPr>
          <p:nvPr/>
        </p:nvSpPr>
        <p:spPr bwMode="auto">
          <a:xfrm>
            <a:off x="250825" y="188913"/>
            <a:ext cx="1584325" cy="3024187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>
              <a:lum bright="6000" contrast="6000"/>
            </a:blip>
            <a:srcRect/>
            <a:stretch>
              <a:fillRect/>
            </a:stretch>
          </a:blip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8883650" y="6484938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latin typeface="Times New Roman" pitchFamily="18" charset="0"/>
              </a:rPr>
              <a:t>5</a:t>
            </a:r>
            <a:endParaRPr lang="ru-RU" sz="2000"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476672"/>
            <a:ext cx="2791918" cy="584775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Анализ флоры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3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0972"/>
            <a:ext cx="4274379" cy="612068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2656"/>
            <a:ext cx="3915393" cy="623731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540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782706"/>
            <a:ext cx="7176797" cy="538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92" y="116632"/>
            <a:ext cx="806489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088648"/>
              </p:ext>
            </p:extLst>
          </p:nvPr>
        </p:nvGraphicFramePr>
        <p:xfrm>
          <a:off x="827584" y="6165304"/>
          <a:ext cx="7272807" cy="304800"/>
        </p:xfrm>
        <a:graphic>
          <a:graphicData uri="http://schemas.openxmlformats.org/drawingml/2006/table">
            <a:tbl>
              <a:tblPr/>
              <a:tblGrid>
                <a:gridCol w="2671643"/>
                <a:gridCol w="3339554"/>
                <a:gridCol w="1261610"/>
              </a:tblGrid>
              <a:tr h="2063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3434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Total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277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кац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39763"/>
            <a:ext cx="7061200" cy="6218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 descr="Кац 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1470025" cy="1793875"/>
          </a:xfrm>
          <a:prstGeom prst="rect">
            <a:avLst/>
          </a:prstGeom>
          <a:noFill/>
          <a:ln w="19050">
            <a:solidFill>
              <a:srgbClr val="00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2124075" y="163513"/>
            <a:ext cx="6154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000" dirty="0"/>
              <a:t>Районирование болот Европы (по: Н.Я. </a:t>
            </a:r>
            <a:r>
              <a:rPr lang="ru-RU" sz="2000" dirty="0" err="1"/>
              <a:t>Кац</a:t>
            </a:r>
            <a:r>
              <a:rPr lang="ru-RU" sz="2000" dirty="0"/>
              <a:t>, 1971)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0" y="2708275"/>
            <a:ext cx="16494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600" i="1" dirty="0"/>
              <a:t>Николай </a:t>
            </a:r>
          </a:p>
          <a:p>
            <a:r>
              <a:rPr lang="ru-RU" sz="1600" i="1" dirty="0"/>
              <a:t>Яковлевич  </a:t>
            </a:r>
            <a:r>
              <a:rPr lang="ru-RU" sz="1600" i="1" dirty="0" err="1"/>
              <a:t>Кац</a:t>
            </a:r>
            <a:endParaRPr lang="ru-RU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3212976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(1894-1984)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482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7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47625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0">
                <a:latin typeface="Times New Roman" pitchFamily="18" charset="0"/>
              </a:rPr>
              <a:t>Линейный прирост и продуктивность сфагновых мхов на естественном</a:t>
            </a:r>
            <a:r>
              <a:rPr lang="en-US" sz="2000" b="0">
                <a:latin typeface="Times New Roman" pitchFamily="18" charset="0"/>
              </a:rPr>
              <a:t> </a:t>
            </a:r>
            <a:r>
              <a:rPr lang="ru-RU" sz="2000" b="0">
                <a:latin typeface="Times New Roman" pitchFamily="18" charset="0"/>
              </a:rPr>
              <a:t>болоте</a:t>
            </a:r>
            <a:r>
              <a:rPr lang="ru-RU"/>
              <a:t> </a:t>
            </a:r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2133600" y="2784475"/>
          <a:ext cx="6096000" cy="407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Диаграмма" r:id="rId3" imgW="6096000" imgH="4069169" progId="MSGraph.Chart.8">
                  <p:embed followColorScheme="full"/>
                </p:oleObj>
              </mc:Choice>
              <mc:Fallback>
                <p:oleObj name="Диаграмма" r:id="rId3" imgW="6096000" imgH="4069169" progId="MSGraph.Chart.8">
                  <p:embed followColorScheme="full"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784475"/>
                        <a:ext cx="6096000" cy="407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-352425" y="688975"/>
          <a:ext cx="7386638" cy="279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name="Диаграмма" r:id="rId5" imgW="7383820" imgH="2796500" progId="MSGraph.Chart.8">
                  <p:embed followColorScheme="full"/>
                </p:oleObj>
              </mc:Choice>
              <mc:Fallback>
                <p:oleObj name="Диаграмма" r:id="rId5" imgW="7383820" imgH="2796500" progId="MSGraph.Chart.8">
                  <p:embed followColorScheme="full"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2425" y="688975"/>
                        <a:ext cx="7386638" cy="2798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Text Box 6"/>
          <p:cNvSpPr txBox="1">
            <a:spLocks noChangeArrowheads="1"/>
          </p:cNvSpPr>
          <p:nvPr/>
        </p:nvSpPr>
        <p:spPr bwMode="auto">
          <a:xfrm rot="16200000">
            <a:off x="3794919" y="1462881"/>
            <a:ext cx="1981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latin typeface="Times New Roman" pitchFamily="18" charset="0"/>
              </a:rPr>
              <a:t>продуктивность, г</a:t>
            </a:r>
            <a:r>
              <a:rPr lang="en-US" sz="1200">
                <a:latin typeface="Times New Roman" pitchFamily="18" charset="0"/>
              </a:rPr>
              <a:t>/</a:t>
            </a:r>
            <a:r>
              <a:rPr lang="ru-RU" sz="1200">
                <a:latin typeface="Times New Roman" pitchFamily="18" charset="0"/>
              </a:rPr>
              <a:t>дм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²</a:t>
            </a:r>
            <a:endParaRPr lang="ru-RU" sz="1200">
              <a:latin typeface="Times New Roman" pitchFamily="18" charset="0"/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 rot="16200000">
            <a:off x="-418306" y="4761706"/>
            <a:ext cx="1720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latin typeface="Times New Roman" pitchFamily="18" charset="0"/>
              </a:rPr>
              <a:t>продуктивность, г</a:t>
            </a:r>
            <a:r>
              <a:rPr lang="en-US" sz="1200">
                <a:latin typeface="Times New Roman" pitchFamily="18" charset="0"/>
              </a:rPr>
              <a:t>/</a:t>
            </a:r>
            <a:r>
              <a:rPr lang="ru-RU" sz="1200">
                <a:latin typeface="Times New Roman" pitchFamily="18" charset="0"/>
              </a:rPr>
              <a:t>дм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²</a:t>
            </a:r>
          </a:p>
        </p:txBody>
      </p:sp>
      <p:pic>
        <p:nvPicPr>
          <p:cNvPr id="17417" name="Picture 9" descr="ris_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29000"/>
            <a:ext cx="2344738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ris_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48200"/>
            <a:ext cx="2514600" cy="1889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0" y="3048000"/>
            <a:ext cx="4525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0">
                <a:latin typeface="Times New Roman" pitchFamily="18" charset="0"/>
              </a:rPr>
              <a:t>на осушенном болоте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6553200" y="3886200"/>
            <a:ext cx="2133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>
                <a:latin typeface="Times New Roman" pitchFamily="18" charset="0"/>
              </a:rPr>
              <a:t>Регенерация</a:t>
            </a:r>
          </a:p>
          <a:p>
            <a:pPr algn="ctr"/>
            <a:r>
              <a:rPr lang="ru-RU" sz="2000">
                <a:latin typeface="Times New Roman" pitchFamily="18" charset="0"/>
              </a:rPr>
              <a:t>мхов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755576" y="0"/>
            <a:ext cx="71499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b="0" u="sng" dirty="0" smtClean="0"/>
              <a:t>Сфагновые мхи- индикаторы климатических условий</a:t>
            </a:r>
            <a:endParaRPr lang="ru-RU" sz="2400" b="0" u="sng" dirty="0"/>
          </a:p>
        </p:txBody>
      </p:sp>
      <p:grpSp>
        <p:nvGrpSpPr>
          <p:cNvPr id="17424" name="Group 16"/>
          <p:cNvGrpSpPr>
            <a:grpSpLocks noChangeAspect="1"/>
          </p:cNvGrpSpPr>
          <p:nvPr/>
        </p:nvGrpSpPr>
        <p:grpSpPr bwMode="auto">
          <a:xfrm>
            <a:off x="1406525" y="717550"/>
            <a:ext cx="8015288" cy="2638425"/>
            <a:chOff x="886" y="452"/>
            <a:chExt cx="5049" cy="1662"/>
          </a:xfrm>
        </p:grpSpPr>
        <p:sp>
          <p:nvSpPr>
            <p:cNvPr id="174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886" y="452"/>
              <a:ext cx="5049" cy="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5" name="Freeform 17"/>
            <p:cNvSpPr>
              <a:spLocks/>
            </p:cNvSpPr>
            <p:nvPr/>
          </p:nvSpPr>
          <p:spPr bwMode="auto">
            <a:xfrm>
              <a:off x="3255" y="1608"/>
              <a:ext cx="2266" cy="12"/>
            </a:xfrm>
            <a:custGeom>
              <a:avLst/>
              <a:gdLst>
                <a:gd name="T0" fmla="*/ 0 w 2266"/>
                <a:gd name="T1" fmla="*/ 12 h 12"/>
                <a:gd name="T2" fmla="*/ 18 w 2266"/>
                <a:gd name="T3" fmla="*/ 0 h 12"/>
                <a:gd name="T4" fmla="*/ 2266 w 2266"/>
                <a:gd name="T5" fmla="*/ 0 h 12"/>
                <a:gd name="T6" fmla="*/ 2248 w 2266"/>
                <a:gd name="T7" fmla="*/ 12 h 12"/>
                <a:gd name="T8" fmla="*/ 0 w 226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6" h="12">
                  <a:moveTo>
                    <a:pt x="0" y="12"/>
                  </a:moveTo>
                  <a:lnTo>
                    <a:pt x="18" y="0"/>
                  </a:lnTo>
                  <a:lnTo>
                    <a:pt x="2266" y="0"/>
                  </a:lnTo>
                  <a:lnTo>
                    <a:pt x="2248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6" name="Freeform 18"/>
            <p:cNvSpPr>
              <a:spLocks/>
            </p:cNvSpPr>
            <p:nvPr/>
          </p:nvSpPr>
          <p:spPr bwMode="auto">
            <a:xfrm>
              <a:off x="3255" y="548"/>
              <a:ext cx="18" cy="1072"/>
            </a:xfrm>
            <a:custGeom>
              <a:avLst/>
              <a:gdLst>
                <a:gd name="T0" fmla="*/ 0 w 18"/>
                <a:gd name="T1" fmla="*/ 1072 h 1072"/>
                <a:gd name="T2" fmla="*/ 0 w 18"/>
                <a:gd name="T3" fmla="*/ 12 h 1072"/>
                <a:gd name="T4" fmla="*/ 18 w 18"/>
                <a:gd name="T5" fmla="*/ 0 h 1072"/>
                <a:gd name="T6" fmla="*/ 18 w 18"/>
                <a:gd name="T7" fmla="*/ 1060 h 1072"/>
                <a:gd name="T8" fmla="*/ 0 w 18"/>
                <a:gd name="T9" fmla="*/ 1072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72">
                  <a:moveTo>
                    <a:pt x="0" y="1072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1060"/>
                  </a:lnTo>
                  <a:lnTo>
                    <a:pt x="0" y="10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7" name="Rectangle 19"/>
            <p:cNvSpPr>
              <a:spLocks noChangeArrowheads="1"/>
            </p:cNvSpPr>
            <p:nvPr/>
          </p:nvSpPr>
          <p:spPr bwMode="auto">
            <a:xfrm>
              <a:off x="3273" y="548"/>
              <a:ext cx="2248" cy="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8" name="Freeform 20"/>
            <p:cNvSpPr>
              <a:spLocks/>
            </p:cNvSpPr>
            <p:nvPr/>
          </p:nvSpPr>
          <p:spPr bwMode="auto">
            <a:xfrm>
              <a:off x="3255" y="1608"/>
              <a:ext cx="2266" cy="12"/>
            </a:xfrm>
            <a:custGeom>
              <a:avLst/>
              <a:gdLst>
                <a:gd name="T0" fmla="*/ 0 w 378"/>
                <a:gd name="T1" fmla="*/ 2 h 2"/>
                <a:gd name="T2" fmla="*/ 3 w 378"/>
                <a:gd name="T3" fmla="*/ 0 h 2"/>
                <a:gd name="T4" fmla="*/ 378 w 378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8" h="2">
                  <a:moveTo>
                    <a:pt x="0" y="2"/>
                  </a:moveTo>
                  <a:lnTo>
                    <a:pt x="3" y="0"/>
                  </a:lnTo>
                  <a:lnTo>
                    <a:pt x="37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9" name="Freeform 21"/>
            <p:cNvSpPr>
              <a:spLocks/>
            </p:cNvSpPr>
            <p:nvPr/>
          </p:nvSpPr>
          <p:spPr bwMode="auto">
            <a:xfrm>
              <a:off x="3255" y="1488"/>
              <a:ext cx="2266" cy="12"/>
            </a:xfrm>
            <a:custGeom>
              <a:avLst/>
              <a:gdLst>
                <a:gd name="T0" fmla="*/ 0 w 378"/>
                <a:gd name="T1" fmla="*/ 2 h 2"/>
                <a:gd name="T2" fmla="*/ 3 w 378"/>
                <a:gd name="T3" fmla="*/ 0 h 2"/>
                <a:gd name="T4" fmla="*/ 378 w 378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8" h="2">
                  <a:moveTo>
                    <a:pt x="0" y="2"/>
                  </a:moveTo>
                  <a:lnTo>
                    <a:pt x="3" y="0"/>
                  </a:lnTo>
                  <a:lnTo>
                    <a:pt x="37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0" name="Freeform 22"/>
            <p:cNvSpPr>
              <a:spLocks/>
            </p:cNvSpPr>
            <p:nvPr/>
          </p:nvSpPr>
          <p:spPr bwMode="auto">
            <a:xfrm>
              <a:off x="3255" y="1373"/>
              <a:ext cx="2266" cy="12"/>
            </a:xfrm>
            <a:custGeom>
              <a:avLst/>
              <a:gdLst>
                <a:gd name="T0" fmla="*/ 0 w 378"/>
                <a:gd name="T1" fmla="*/ 2 h 2"/>
                <a:gd name="T2" fmla="*/ 3 w 378"/>
                <a:gd name="T3" fmla="*/ 0 h 2"/>
                <a:gd name="T4" fmla="*/ 378 w 378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8" h="2">
                  <a:moveTo>
                    <a:pt x="0" y="2"/>
                  </a:moveTo>
                  <a:lnTo>
                    <a:pt x="3" y="0"/>
                  </a:lnTo>
                  <a:lnTo>
                    <a:pt x="37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1" name="Freeform 23"/>
            <p:cNvSpPr>
              <a:spLocks/>
            </p:cNvSpPr>
            <p:nvPr/>
          </p:nvSpPr>
          <p:spPr bwMode="auto">
            <a:xfrm>
              <a:off x="3255" y="1253"/>
              <a:ext cx="2266" cy="12"/>
            </a:xfrm>
            <a:custGeom>
              <a:avLst/>
              <a:gdLst>
                <a:gd name="T0" fmla="*/ 0 w 378"/>
                <a:gd name="T1" fmla="*/ 2 h 2"/>
                <a:gd name="T2" fmla="*/ 3 w 378"/>
                <a:gd name="T3" fmla="*/ 0 h 2"/>
                <a:gd name="T4" fmla="*/ 378 w 378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8" h="2">
                  <a:moveTo>
                    <a:pt x="0" y="2"/>
                  </a:moveTo>
                  <a:lnTo>
                    <a:pt x="3" y="0"/>
                  </a:lnTo>
                  <a:lnTo>
                    <a:pt x="37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2" name="Freeform 24"/>
            <p:cNvSpPr>
              <a:spLocks/>
            </p:cNvSpPr>
            <p:nvPr/>
          </p:nvSpPr>
          <p:spPr bwMode="auto">
            <a:xfrm>
              <a:off x="3255" y="1138"/>
              <a:ext cx="2266" cy="13"/>
            </a:xfrm>
            <a:custGeom>
              <a:avLst/>
              <a:gdLst>
                <a:gd name="T0" fmla="*/ 0 w 378"/>
                <a:gd name="T1" fmla="*/ 2 h 2"/>
                <a:gd name="T2" fmla="*/ 3 w 378"/>
                <a:gd name="T3" fmla="*/ 0 h 2"/>
                <a:gd name="T4" fmla="*/ 378 w 378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8" h="2">
                  <a:moveTo>
                    <a:pt x="0" y="2"/>
                  </a:moveTo>
                  <a:lnTo>
                    <a:pt x="3" y="0"/>
                  </a:lnTo>
                  <a:lnTo>
                    <a:pt x="37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3" name="Freeform 25"/>
            <p:cNvSpPr>
              <a:spLocks/>
            </p:cNvSpPr>
            <p:nvPr/>
          </p:nvSpPr>
          <p:spPr bwMode="auto">
            <a:xfrm>
              <a:off x="3255" y="1018"/>
              <a:ext cx="2266" cy="12"/>
            </a:xfrm>
            <a:custGeom>
              <a:avLst/>
              <a:gdLst>
                <a:gd name="T0" fmla="*/ 0 w 378"/>
                <a:gd name="T1" fmla="*/ 2 h 2"/>
                <a:gd name="T2" fmla="*/ 3 w 378"/>
                <a:gd name="T3" fmla="*/ 0 h 2"/>
                <a:gd name="T4" fmla="*/ 378 w 378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8" h="2">
                  <a:moveTo>
                    <a:pt x="0" y="2"/>
                  </a:moveTo>
                  <a:lnTo>
                    <a:pt x="3" y="0"/>
                  </a:lnTo>
                  <a:lnTo>
                    <a:pt x="37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4" name="Freeform 26"/>
            <p:cNvSpPr>
              <a:spLocks/>
            </p:cNvSpPr>
            <p:nvPr/>
          </p:nvSpPr>
          <p:spPr bwMode="auto">
            <a:xfrm>
              <a:off x="3255" y="904"/>
              <a:ext cx="2266" cy="12"/>
            </a:xfrm>
            <a:custGeom>
              <a:avLst/>
              <a:gdLst>
                <a:gd name="T0" fmla="*/ 0 w 378"/>
                <a:gd name="T1" fmla="*/ 2 h 2"/>
                <a:gd name="T2" fmla="*/ 3 w 378"/>
                <a:gd name="T3" fmla="*/ 0 h 2"/>
                <a:gd name="T4" fmla="*/ 378 w 378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8" h="2">
                  <a:moveTo>
                    <a:pt x="0" y="2"/>
                  </a:moveTo>
                  <a:lnTo>
                    <a:pt x="3" y="0"/>
                  </a:lnTo>
                  <a:lnTo>
                    <a:pt x="37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5" name="Freeform 27"/>
            <p:cNvSpPr>
              <a:spLocks/>
            </p:cNvSpPr>
            <p:nvPr/>
          </p:nvSpPr>
          <p:spPr bwMode="auto">
            <a:xfrm>
              <a:off x="3255" y="783"/>
              <a:ext cx="2266" cy="12"/>
            </a:xfrm>
            <a:custGeom>
              <a:avLst/>
              <a:gdLst>
                <a:gd name="T0" fmla="*/ 0 w 378"/>
                <a:gd name="T1" fmla="*/ 2 h 2"/>
                <a:gd name="T2" fmla="*/ 3 w 378"/>
                <a:gd name="T3" fmla="*/ 0 h 2"/>
                <a:gd name="T4" fmla="*/ 378 w 378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8" h="2">
                  <a:moveTo>
                    <a:pt x="0" y="2"/>
                  </a:moveTo>
                  <a:lnTo>
                    <a:pt x="3" y="0"/>
                  </a:lnTo>
                  <a:lnTo>
                    <a:pt x="37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6" name="Freeform 28"/>
            <p:cNvSpPr>
              <a:spLocks/>
            </p:cNvSpPr>
            <p:nvPr/>
          </p:nvSpPr>
          <p:spPr bwMode="auto">
            <a:xfrm>
              <a:off x="3255" y="669"/>
              <a:ext cx="2266" cy="12"/>
            </a:xfrm>
            <a:custGeom>
              <a:avLst/>
              <a:gdLst>
                <a:gd name="T0" fmla="*/ 0 w 378"/>
                <a:gd name="T1" fmla="*/ 2 h 2"/>
                <a:gd name="T2" fmla="*/ 3 w 378"/>
                <a:gd name="T3" fmla="*/ 0 h 2"/>
                <a:gd name="T4" fmla="*/ 378 w 378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8" h="2">
                  <a:moveTo>
                    <a:pt x="0" y="2"/>
                  </a:moveTo>
                  <a:lnTo>
                    <a:pt x="3" y="0"/>
                  </a:lnTo>
                  <a:lnTo>
                    <a:pt x="37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7" name="Freeform 29"/>
            <p:cNvSpPr>
              <a:spLocks/>
            </p:cNvSpPr>
            <p:nvPr/>
          </p:nvSpPr>
          <p:spPr bwMode="auto">
            <a:xfrm>
              <a:off x="3255" y="548"/>
              <a:ext cx="2266" cy="12"/>
            </a:xfrm>
            <a:custGeom>
              <a:avLst/>
              <a:gdLst>
                <a:gd name="T0" fmla="*/ 0 w 378"/>
                <a:gd name="T1" fmla="*/ 2 h 2"/>
                <a:gd name="T2" fmla="*/ 3 w 378"/>
                <a:gd name="T3" fmla="*/ 0 h 2"/>
                <a:gd name="T4" fmla="*/ 378 w 378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8" h="2">
                  <a:moveTo>
                    <a:pt x="0" y="2"/>
                  </a:moveTo>
                  <a:lnTo>
                    <a:pt x="3" y="0"/>
                  </a:lnTo>
                  <a:lnTo>
                    <a:pt x="37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8" name="Freeform 30"/>
            <p:cNvSpPr>
              <a:spLocks/>
            </p:cNvSpPr>
            <p:nvPr/>
          </p:nvSpPr>
          <p:spPr bwMode="auto">
            <a:xfrm>
              <a:off x="3255" y="1608"/>
              <a:ext cx="2266" cy="12"/>
            </a:xfrm>
            <a:custGeom>
              <a:avLst/>
              <a:gdLst>
                <a:gd name="T0" fmla="*/ 2266 w 2266"/>
                <a:gd name="T1" fmla="*/ 0 h 12"/>
                <a:gd name="T2" fmla="*/ 2248 w 2266"/>
                <a:gd name="T3" fmla="*/ 12 h 12"/>
                <a:gd name="T4" fmla="*/ 0 w 2266"/>
                <a:gd name="T5" fmla="*/ 12 h 12"/>
                <a:gd name="T6" fmla="*/ 18 w 2266"/>
                <a:gd name="T7" fmla="*/ 0 h 12"/>
                <a:gd name="T8" fmla="*/ 2266 w 226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6" h="12">
                  <a:moveTo>
                    <a:pt x="2266" y="0"/>
                  </a:moveTo>
                  <a:lnTo>
                    <a:pt x="2248" y="12"/>
                  </a:lnTo>
                  <a:lnTo>
                    <a:pt x="0" y="12"/>
                  </a:lnTo>
                  <a:lnTo>
                    <a:pt x="18" y="0"/>
                  </a:lnTo>
                  <a:lnTo>
                    <a:pt x="2266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9" name="Freeform 31"/>
            <p:cNvSpPr>
              <a:spLocks/>
            </p:cNvSpPr>
            <p:nvPr/>
          </p:nvSpPr>
          <p:spPr bwMode="auto">
            <a:xfrm>
              <a:off x="3255" y="548"/>
              <a:ext cx="18" cy="1072"/>
            </a:xfrm>
            <a:custGeom>
              <a:avLst/>
              <a:gdLst>
                <a:gd name="T0" fmla="*/ 0 w 18"/>
                <a:gd name="T1" fmla="*/ 1072 h 1072"/>
                <a:gd name="T2" fmla="*/ 0 w 18"/>
                <a:gd name="T3" fmla="*/ 12 h 1072"/>
                <a:gd name="T4" fmla="*/ 18 w 18"/>
                <a:gd name="T5" fmla="*/ 0 h 1072"/>
                <a:gd name="T6" fmla="*/ 18 w 18"/>
                <a:gd name="T7" fmla="*/ 1060 h 1072"/>
                <a:gd name="T8" fmla="*/ 0 w 18"/>
                <a:gd name="T9" fmla="*/ 1072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72">
                  <a:moveTo>
                    <a:pt x="0" y="1072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1060"/>
                  </a:lnTo>
                  <a:lnTo>
                    <a:pt x="0" y="1072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40" name="Rectangle 32"/>
            <p:cNvSpPr>
              <a:spLocks noChangeArrowheads="1"/>
            </p:cNvSpPr>
            <p:nvPr/>
          </p:nvSpPr>
          <p:spPr bwMode="auto">
            <a:xfrm>
              <a:off x="3273" y="548"/>
              <a:ext cx="2248" cy="10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41" name="Freeform 33"/>
            <p:cNvSpPr>
              <a:spLocks/>
            </p:cNvSpPr>
            <p:nvPr/>
          </p:nvSpPr>
          <p:spPr bwMode="auto">
            <a:xfrm>
              <a:off x="3344" y="548"/>
              <a:ext cx="18" cy="1072"/>
            </a:xfrm>
            <a:custGeom>
              <a:avLst/>
              <a:gdLst>
                <a:gd name="T0" fmla="*/ 0 w 18"/>
                <a:gd name="T1" fmla="*/ 1072 h 1072"/>
                <a:gd name="T2" fmla="*/ 0 w 18"/>
                <a:gd name="T3" fmla="*/ 12 h 1072"/>
                <a:gd name="T4" fmla="*/ 18 w 18"/>
                <a:gd name="T5" fmla="*/ 0 h 1072"/>
                <a:gd name="T6" fmla="*/ 18 w 18"/>
                <a:gd name="T7" fmla="*/ 1060 h 1072"/>
                <a:gd name="T8" fmla="*/ 0 w 18"/>
                <a:gd name="T9" fmla="*/ 1072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72">
                  <a:moveTo>
                    <a:pt x="0" y="1072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1060"/>
                  </a:lnTo>
                  <a:lnTo>
                    <a:pt x="0" y="1072"/>
                  </a:lnTo>
                  <a:close/>
                </a:path>
              </a:pathLst>
            </a:custGeom>
            <a:solidFill>
              <a:srgbClr val="5E7072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42" name="Rectangle 34"/>
            <p:cNvSpPr>
              <a:spLocks noChangeArrowheads="1"/>
            </p:cNvSpPr>
            <p:nvPr/>
          </p:nvSpPr>
          <p:spPr bwMode="auto">
            <a:xfrm>
              <a:off x="3297" y="560"/>
              <a:ext cx="47" cy="1060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43" name="Freeform 35"/>
            <p:cNvSpPr>
              <a:spLocks/>
            </p:cNvSpPr>
            <p:nvPr/>
          </p:nvSpPr>
          <p:spPr bwMode="auto">
            <a:xfrm>
              <a:off x="3297" y="548"/>
              <a:ext cx="65" cy="12"/>
            </a:xfrm>
            <a:custGeom>
              <a:avLst/>
              <a:gdLst>
                <a:gd name="T0" fmla="*/ 47 w 65"/>
                <a:gd name="T1" fmla="*/ 12 h 12"/>
                <a:gd name="T2" fmla="*/ 65 w 65"/>
                <a:gd name="T3" fmla="*/ 0 h 12"/>
                <a:gd name="T4" fmla="*/ 18 w 65"/>
                <a:gd name="T5" fmla="*/ 0 h 12"/>
                <a:gd name="T6" fmla="*/ 0 w 65"/>
                <a:gd name="T7" fmla="*/ 12 h 12"/>
                <a:gd name="T8" fmla="*/ 47 w 6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2">
                  <a:moveTo>
                    <a:pt x="47" y="12"/>
                  </a:moveTo>
                  <a:lnTo>
                    <a:pt x="65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8CA8AA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44" name="Freeform 36"/>
            <p:cNvSpPr>
              <a:spLocks/>
            </p:cNvSpPr>
            <p:nvPr/>
          </p:nvSpPr>
          <p:spPr bwMode="auto">
            <a:xfrm>
              <a:off x="3392" y="904"/>
              <a:ext cx="18" cy="716"/>
            </a:xfrm>
            <a:custGeom>
              <a:avLst/>
              <a:gdLst>
                <a:gd name="T0" fmla="*/ 0 w 18"/>
                <a:gd name="T1" fmla="*/ 716 h 716"/>
                <a:gd name="T2" fmla="*/ 0 w 18"/>
                <a:gd name="T3" fmla="*/ 12 h 716"/>
                <a:gd name="T4" fmla="*/ 18 w 18"/>
                <a:gd name="T5" fmla="*/ 0 h 716"/>
                <a:gd name="T6" fmla="*/ 18 w 18"/>
                <a:gd name="T7" fmla="*/ 704 h 716"/>
                <a:gd name="T8" fmla="*/ 0 w 18"/>
                <a:gd name="T9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16">
                  <a:moveTo>
                    <a:pt x="0" y="716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704"/>
                  </a:lnTo>
                  <a:lnTo>
                    <a:pt x="0" y="716"/>
                  </a:lnTo>
                  <a:close/>
                </a:path>
              </a:pathLst>
            </a:custGeom>
            <a:solidFill>
              <a:srgbClr val="1A1A4D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45" name="Rectangle 37"/>
            <p:cNvSpPr>
              <a:spLocks noChangeArrowheads="1"/>
            </p:cNvSpPr>
            <p:nvPr/>
          </p:nvSpPr>
          <p:spPr bwMode="auto">
            <a:xfrm>
              <a:off x="3344" y="916"/>
              <a:ext cx="48" cy="704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46" name="Freeform 38"/>
            <p:cNvSpPr>
              <a:spLocks/>
            </p:cNvSpPr>
            <p:nvPr/>
          </p:nvSpPr>
          <p:spPr bwMode="auto">
            <a:xfrm>
              <a:off x="3344" y="904"/>
              <a:ext cx="66" cy="12"/>
            </a:xfrm>
            <a:custGeom>
              <a:avLst/>
              <a:gdLst>
                <a:gd name="T0" fmla="*/ 48 w 66"/>
                <a:gd name="T1" fmla="*/ 12 h 12"/>
                <a:gd name="T2" fmla="*/ 66 w 66"/>
                <a:gd name="T3" fmla="*/ 0 h 12"/>
                <a:gd name="T4" fmla="*/ 18 w 66"/>
                <a:gd name="T5" fmla="*/ 0 h 12"/>
                <a:gd name="T6" fmla="*/ 0 w 66"/>
                <a:gd name="T7" fmla="*/ 12 h 12"/>
                <a:gd name="T8" fmla="*/ 48 w 6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2">
                  <a:moveTo>
                    <a:pt x="48" y="12"/>
                  </a:moveTo>
                  <a:lnTo>
                    <a:pt x="66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262673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47" name="Freeform 39"/>
            <p:cNvSpPr>
              <a:spLocks/>
            </p:cNvSpPr>
            <p:nvPr/>
          </p:nvSpPr>
          <p:spPr bwMode="auto">
            <a:xfrm>
              <a:off x="3446" y="1138"/>
              <a:ext cx="18" cy="482"/>
            </a:xfrm>
            <a:custGeom>
              <a:avLst/>
              <a:gdLst>
                <a:gd name="T0" fmla="*/ 0 w 18"/>
                <a:gd name="T1" fmla="*/ 482 h 482"/>
                <a:gd name="T2" fmla="*/ 0 w 18"/>
                <a:gd name="T3" fmla="*/ 13 h 482"/>
                <a:gd name="T4" fmla="*/ 18 w 18"/>
                <a:gd name="T5" fmla="*/ 0 h 482"/>
                <a:gd name="T6" fmla="*/ 18 w 18"/>
                <a:gd name="T7" fmla="*/ 470 h 482"/>
                <a:gd name="T8" fmla="*/ 0 w 18"/>
                <a:gd name="T9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2">
                  <a:moveTo>
                    <a:pt x="0" y="482"/>
                  </a:moveTo>
                  <a:lnTo>
                    <a:pt x="0" y="13"/>
                  </a:lnTo>
                  <a:lnTo>
                    <a:pt x="18" y="0"/>
                  </a:lnTo>
                  <a:lnTo>
                    <a:pt x="18" y="470"/>
                  </a:lnTo>
                  <a:lnTo>
                    <a:pt x="0" y="482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48" name="Rectangle 40"/>
            <p:cNvSpPr>
              <a:spLocks noChangeArrowheads="1"/>
            </p:cNvSpPr>
            <p:nvPr/>
          </p:nvSpPr>
          <p:spPr bwMode="auto">
            <a:xfrm>
              <a:off x="3392" y="1151"/>
              <a:ext cx="54" cy="46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49" name="Freeform 41"/>
            <p:cNvSpPr>
              <a:spLocks/>
            </p:cNvSpPr>
            <p:nvPr/>
          </p:nvSpPr>
          <p:spPr bwMode="auto">
            <a:xfrm>
              <a:off x="3392" y="1138"/>
              <a:ext cx="72" cy="13"/>
            </a:xfrm>
            <a:custGeom>
              <a:avLst/>
              <a:gdLst>
                <a:gd name="T0" fmla="*/ 54 w 72"/>
                <a:gd name="T1" fmla="*/ 13 h 13"/>
                <a:gd name="T2" fmla="*/ 72 w 72"/>
                <a:gd name="T3" fmla="*/ 0 h 13"/>
                <a:gd name="T4" fmla="*/ 18 w 72"/>
                <a:gd name="T5" fmla="*/ 0 h 13"/>
                <a:gd name="T6" fmla="*/ 0 w 72"/>
                <a:gd name="T7" fmla="*/ 13 h 13"/>
                <a:gd name="T8" fmla="*/ 54 w 7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3">
                  <a:moveTo>
                    <a:pt x="54" y="13"/>
                  </a:moveTo>
                  <a:lnTo>
                    <a:pt x="72" y="0"/>
                  </a:lnTo>
                  <a:lnTo>
                    <a:pt x="18" y="0"/>
                  </a:lnTo>
                  <a:lnTo>
                    <a:pt x="0" y="13"/>
                  </a:lnTo>
                  <a:lnTo>
                    <a:pt x="54" y="13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50" name="Freeform 42"/>
            <p:cNvSpPr>
              <a:spLocks/>
            </p:cNvSpPr>
            <p:nvPr/>
          </p:nvSpPr>
          <p:spPr bwMode="auto">
            <a:xfrm>
              <a:off x="3566" y="1138"/>
              <a:ext cx="18" cy="482"/>
            </a:xfrm>
            <a:custGeom>
              <a:avLst/>
              <a:gdLst>
                <a:gd name="T0" fmla="*/ 0 w 18"/>
                <a:gd name="T1" fmla="*/ 482 h 482"/>
                <a:gd name="T2" fmla="*/ 0 w 18"/>
                <a:gd name="T3" fmla="*/ 13 h 482"/>
                <a:gd name="T4" fmla="*/ 18 w 18"/>
                <a:gd name="T5" fmla="*/ 0 h 482"/>
                <a:gd name="T6" fmla="*/ 18 w 18"/>
                <a:gd name="T7" fmla="*/ 470 h 482"/>
                <a:gd name="T8" fmla="*/ 0 w 18"/>
                <a:gd name="T9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2">
                  <a:moveTo>
                    <a:pt x="0" y="482"/>
                  </a:moveTo>
                  <a:lnTo>
                    <a:pt x="0" y="13"/>
                  </a:lnTo>
                  <a:lnTo>
                    <a:pt x="18" y="0"/>
                  </a:lnTo>
                  <a:lnTo>
                    <a:pt x="18" y="470"/>
                  </a:lnTo>
                  <a:lnTo>
                    <a:pt x="0" y="482"/>
                  </a:lnTo>
                  <a:close/>
                </a:path>
              </a:pathLst>
            </a:custGeom>
            <a:solidFill>
              <a:srgbClr val="5E7072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51" name="Rectangle 43"/>
            <p:cNvSpPr>
              <a:spLocks noChangeArrowheads="1"/>
            </p:cNvSpPr>
            <p:nvPr/>
          </p:nvSpPr>
          <p:spPr bwMode="auto">
            <a:xfrm>
              <a:off x="3518" y="1151"/>
              <a:ext cx="48" cy="469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52" name="Freeform 44"/>
            <p:cNvSpPr>
              <a:spLocks/>
            </p:cNvSpPr>
            <p:nvPr/>
          </p:nvSpPr>
          <p:spPr bwMode="auto">
            <a:xfrm>
              <a:off x="3518" y="1138"/>
              <a:ext cx="66" cy="13"/>
            </a:xfrm>
            <a:custGeom>
              <a:avLst/>
              <a:gdLst>
                <a:gd name="T0" fmla="*/ 48 w 66"/>
                <a:gd name="T1" fmla="*/ 13 h 13"/>
                <a:gd name="T2" fmla="*/ 66 w 66"/>
                <a:gd name="T3" fmla="*/ 0 h 13"/>
                <a:gd name="T4" fmla="*/ 18 w 66"/>
                <a:gd name="T5" fmla="*/ 0 h 13"/>
                <a:gd name="T6" fmla="*/ 0 w 66"/>
                <a:gd name="T7" fmla="*/ 13 h 13"/>
                <a:gd name="T8" fmla="*/ 48 w 66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3">
                  <a:moveTo>
                    <a:pt x="48" y="13"/>
                  </a:moveTo>
                  <a:lnTo>
                    <a:pt x="66" y="0"/>
                  </a:lnTo>
                  <a:lnTo>
                    <a:pt x="18" y="0"/>
                  </a:lnTo>
                  <a:lnTo>
                    <a:pt x="0" y="13"/>
                  </a:lnTo>
                  <a:lnTo>
                    <a:pt x="48" y="13"/>
                  </a:lnTo>
                  <a:close/>
                </a:path>
              </a:pathLst>
            </a:custGeom>
            <a:solidFill>
              <a:srgbClr val="8CA8AA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53" name="Freeform 45"/>
            <p:cNvSpPr>
              <a:spLocks/>
            </p:cNvSpPr>
            <p:nvPr/>
          </p:nvSpPr>
          <p:spPr bwMode="auto">
            <a:xfrm>
              <a:off x="3620" y="1138"/>
              <a:ext cx="18" cy="482"/>
            </a:xfrm>
            <a:custGeom>
              <a:avLst/>
              <a:gdLst>
                <a:gd name="T0" fmla="*/ 0 w 18"/>
                <a:gd name="T1" fmla="*/ 482 h 482"/>
                <a:gd name="T2" fmla="*/ 0 w 18"/>
                <a:gd name="T3" fmla="*/ 13 h 482"/>
                <a:gd name="T4" fmla="*/ 18 w 18"/>
                <a:gd name="T5" fmla="*/ 0 h 482"/>
                <a:gd name="T6" fmla="*/ 18 w 18"/>
                <a:gd name="T7" fmla="*/ 470 h 482"/>
                <a:gd name="T8" fmla="*/ 0 w 18"/>
                <a:gd name="T9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2">
                  <a:moveTo>
                    <a:pt x="0" y="482"/>
                  </a:moveTo>
                  <a:lnTo>
                    <a:pt x="0" y="13"/>
                  </a:lnTo>
                  <a:lnTo>
                    <a:pt x="18" y="0"/>
                  </a:lnTo>
                  <a:lnTo>
                    <a:pt x="18" y="470"/>
                  </a:lnTo>
                  <a:lnTo>
                    <a:pt x="0" y="482"/>
                  </a:lnTo>
                  <a:close/>
                </a:path>
              </a:pathLst>
            </a:custGeom>
            <a:solidFill>
              <a:srgbClr val="1A1A4D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54" name="Rectangle 46"/>
            <p:cNvSpPr>
              <a:spLocks noChangeArrowheads="1"/>
            </p:cNvSpPr>
            <p:nvPr/>
          </p:nvSpPr>
          <p:spPr bwMode="auto">
            <a:xfrm>
              <a:off x="3566" y="1151"/>
              <a:ext cx="54" cy="469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55" name="Freeform 47"/>
            <p:cNvSpPr>
              <a:spLocks/>
            </p:cNvSpPr>
            <p:nvPr/>
          </p:nvSpPr>
          <p:spPr bwMode="auto">
            <a:xfrm>
              <a:off x="3566" y="1138"/>
              <a:ext cx="72" cy="13"/>
            </a:xfrm>
            <a:custGeom>
              <a:avLst/>
              <a:gdLst>
                <a:gd name="T0" fmla="*/ 54 w 72"/>
                <a:gd name="T1" fmla="*/ 13 h 13"/>
                <a:gd name="T2" fmla="*/ 72 w 72"/>
                <a:gd name="T3" fmla="*/ 0 h 13"/>
                <a:gd name="T4" fmla="*/ 18 w 72"/>
                <a:gd name="T5" fmla="*/ 0 h 13"/>
                <a:gd name="T6" fmla="*/ 0 w 72"/>
                <a:gd name="T7" fmla="*/ 13 h 13"/>
                <a:gd name="T8" fmla="*/ 54 w 7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3">
                  <a:moveTo>
                    <a:pt x="54" y="13"/>
                  </a:moveTo>
                  <a:lnTo>
                    <a:pt x="72" y="0"/>
                  </a:lnTo>
                  <a:lnTo>
                    <a:pt x="18" y="0"/>
                  </a:lnTo>
                  <a:lnTo>
                    <a:pt x="0" y="13"/>
                  </a:lnTo>
                  <a:lnTo>
                    <a:pt x="54" y="13"/>
                  </a:lnTo>
                  <a:close/>
                </a:path>
              </a:pathLst>
            </a:custGeom>
            <a:solidFill>
              <a:srgbClr val="262673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56" name="Freeform 48"/>
            <p:cNvSpPr>
              <a:spLocks/>
            </p:cNvSpPr>
            <p:nvPr/>
          </p:nvSpPr>
          <p:spPr bwMode="auto">
            <a:xfrm>
              <a:off x="3668" y="1253"/>
              <a:ext cx="18" cy="367"/>
            </a:xfrm>
            <a:custGeom>
              <a:avLst/>
              <a:gdLst>
                <a:gd name="T0" fmla="*/ 0 w 18"/>
                <a:gd name="T1" fmla="*/ 367 h 367"/>
                <a:gd name="T2" fmla="*/ 0 w 18"/>
                <a:gd name="T3" fmla="*/ 12 h 367"/>
                <a:gd name="T4" fmla="*/ 18 w 18"/>
                <a:gd name="T5" fmla="*/ 0 h 367"/>
                <a:gd name="T6" fmla="*/ 18 w 18"/>
                <a:gd name="T7" fmla="*/ 355 h 367"/>
                <a:gd name="T8" fmla="*/ 0 w 18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7">
                  <a:moveTo>
                    <a:pt x="0" y="367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355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57" name="Rectangle 49"/>
            <p:cNvSpPr>
              <a:spLocks noChangeArrowheads="1"/>
            </p:cNvSpPr>
            <p:nvPr/>
          </p:nvSpPr>
          <p:spPr bwMode="auto">
            <a:xfrm>
              <a:off x="3620" y="1265"/>
              <a:ext cx="48" cy="35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58" name="Freeform 50"/>
            <p:cNvSpPr>
              <a:spLocks/>
            </p:cNvSpPr>
            <p:nvPr/>
          </p:nvSpPr>
          <p:spPr bwMode="auto">
            <a:xfrm>
              <a:off x="3620" y="1253"/>
              <a:ext cx="66" cy="12"/>
            </a:xfrm>
            <a:custGeom>
              <a:avLst/>
              <a:gdLst>
                <a:gd name="T0" fmla="*/ 48 w 66"/>
                <a:gd name="T1" fmla="*/ 12 h 12"/>
                <a:gd name="T2" fmla="*/ 66 w 66"/>
                <a:gd name="T3" fmla="*/ 0 h 12"/>
                <a:gd name="T4" fmla="*/ 18 w 66"/>
                <a:gd name="T5" fmla="*/ 0 h 12"/>
                <a:gd name="T6" fmla="*/ 0 w 66"/>
                <a:gd name="T7" fmla="*/ 12 h 12"/>
                <a:gd name="T8" fmla="*/ 48 w 6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2">
                  <a:moveTo>
                    <a:pt x="48" y="12"/>
                  </a:moveTo>
                  <a:lnTo>
                    <a:pt x="66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59" name="Freeform 51"/>
            <p:cNvSpPr>
              <a:spLocks/>
            </p:cNvSpPr>
            <p:nvPr/>
          </p:nvSpPr>
          <p:spPr bwMode="auto">
            <a:xfrm>
              <a:off x="3794" y="669"/>
              <a:ext cx="18" cy="951"/>
            </a:xfrm>
            <a:custGeom>
              <a:avLst/>
              <a:gdLst>
                <a:gd name="T0" fmla="*/ 0 w 18"/>
                <a:gd name="T1" fmla="*/ 951 h 951"/>
                <a:gd name="T2" fmla="*/ 0 w 18"/>
                <a:gd name="T3" fmla="*/ 12 h 951"/>
                <a:gd name="T4" fmla="*/ 18 w 18"/>
                <a:gd name="T5" fmla="*/ 0 h 951"/>
                <a:gd name="T6" fmla="*/ 18 w 18"/>
                <a:gd name="T7" fmla="*/ 939 h 951"/>
                <a:gd name="T8" fmla="*/ 0 w 18"/>
                <a:gd name="T9" fmla="*/ 951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951">
                  <a:moveTo>
                    <a:pt x="0" y="951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939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5E7072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0" name="Rectangle 52"/>
            <p:cNvSpPr>
              <a:spLocks noChangeArrowheads="1"/>
            </p:cNvSpPr>
            <p:nvPr/>
          </p:nvSpPr>
          <p:spPr bwMode="auto">
            <a:xfrm>
              <a:off x="3746" y="681"/>
              <a:ext cx="48" cy="939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1" name="Freeform 53"/>
            <p:cNvSpPr>
              <a:spLocks/>
            </p:cNvSpPr>
            <p:nvPr/>
          </p:nvSpPr>
          <p:spPr bwMode="auto">
            <a:xfrm>
              <a:off x="3746" y="669"/>
              <a:ext cx="66" cy="12"/>
            </a:xfrm>
            <a:custGeom>
              <a:avLst/>
              <a:gdLst>
                <a:gd name="T0" fmla="*/ 48 w 66"/>
                <a:gd name="T1" fmla="*/ 12 h 12"/>
                <a:gd name="T2" fmla="*/ 66 w 66"/>
                <a:gd name="T3" fmla="*/ 0 h 12"/>
                <a:gd name="T4" fmla="*/ 12 w 66"/>
                <a:gd name="T5" fmla="*/ 0 h 12"/>
                <a:gd name="T6" fmla="*/ 0 w 66"/>
                <a:gd name="T7" fmla="*/ 12 h 12"/>
                <a:gd name="T8" fmla="*/ 48 w 6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2">
                  <a:moveTo>
                    <a:pt x="48" y="12"/>
                  </a:moveTo>
                  <a:lnTo>
                    <a:pt x="66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8CA8AA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2" name="Freeform 54"/>
            <p:cNvSpPr>
              <a:spLocks/>
            </p:cNvSpPr>
            <p:nvPr/>
          </p:nvSpPr>
          <p:spPr bwMode="auto">
            <a:xfrm>
              <a:off x="3842" y="1018"/>
              <a:ext cx="18" cy="602"/>
            </a:xfrm>
            <a:custGeom>
              <a:avLst/>
              <a:gdLst>
                <a:gd name="T0" fmla="*/ 0 w 18"/>
                <a:gd name="T1" fmla="*/ 602 h 602"/>
                <a:gd name="T2" fmla="*/ 0 w 18"/>
                <a:gd name="T3" fmla="*/ 12 h 602"/>
                <a:gd name="T4" fmla="*/ 18 w 18"/>
                <a:gd name="T5" fmla="*/ 0 h 602"/>
                <a:gd name="T6" fmla="*/ 18 w 18"/>
                <a:gd name="T7" fmla="*/ 590 h 602"/>
                <a:gd name="T8" fmla="*/ 0 w 18"/>
                <a:gd name="T9" fmla="*/ 602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02">
                  <a:moveTo>
                    <a:pt x="0" y="602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590"/>
                  </a:lnTo>
                  <a:lnTo>
                    <a:pt x="0" y="602"/>
                  </a:lnTo>
                  <a:close/>
                </a:path>
              </a:pathLst>
            </a:custGeom>
            <a:solidFill>
              <a:srgbClr val="1A1A4D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3" name="Rectangle 55"/>
            <p:cNvSpPr>
              <a:spLocks noChangeArrowheads="1"/>
            </p:cNvSpPr>
            <p:nvPr/>
          </p:nvSpPr>
          <p:spPr bwMode="auto">
            <a:xfrm>
              <a:off x="3794" y="1030"/>
              <a:ext cx="48" cy="590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4" name="Freeform 56"/>
            <p:cNvSpPr>
              <a:spLocks/>
            </p:cNvSpPr>
            <p:nvPr/>
          </p:nvSpPr>
          <p:spPr bwMode="auto">
            <a:xfrm>
              <a:off x="3794" y="1018"/>
              <a:ext cx="66" cy="12"/>
            </a:xfrm>
            <a:custGeom>
              <a:avLst/>
              <a:gdLst>
                <a:gd name="T0" fmla="*/ 48 w 66"/>
                <a:gd name="T1" fmla="*/ 12 h 12"/>
                <a:gd name="T2" fmla="*/ 66 w 66"/>
                <a:gd name="T3" fmla="*/ 0 h 12"/>
                <a:gd name="T4" fmla="*/ 18 w 66"/>
                <a:gd name="T5" fmla="*/ 0 h 12"/>
                <a:gd name="T6" fmla="*/ 0 w 66"/>
                <a:gd name="T7" fmla="*/ 12 h 12"/>
                <a:gd name="T8" fmla="*/ 48 w 6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2">
                  <a:moveTo>
                    <a:pt x="48" y="12"/>
                  </a:moveTo>
                  <a:lnTo>
                    <a:pt x="66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262673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5" name="Freeform 57"/>
            <p:cNvSpPr>
              <a:spLocks/>
            </p:cNvSpPr>
            <p:nvPr/>
          </p:nvSpPr>
          <p:spPr bwMode="auto">
            <a:xfrm>
              <a:off x="3896" y="1253"/>
              <a:ext cx="12" cy="367"/>
            </a:xfrm>
            <a:custGeom>
              <a:avLst/>
              <a:gdLst>
                <a:gd name="T0" fmla="*/ 0 w 12"/>
                <a:gd name="T1" fmla="*/ 367 h 367"/>
                <a:gd name="T2" fmla="*/ 0 w 12"/>
                <a:gd name="T3" fmla="*/ 12 h 367"/>
                <a:gd name="T4" fmla="*/ 12 w 12"/>
                <a:gd name="T5" fmla="*/ 0 h 367"/>
                <a:gd name="T6" fmla="*/ 12 w 12"/>
                <a:gd name="T7" fmla="*/ 355 h 367"/>
                <a:gd name="T8" fmla="*/ 0 w 12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67">
                  <a:moveTo>
                    <a:pt x="0" y="367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2" y="355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6" name="Rectangle 58"/>
            <p:cNvSpPr>
              <a:spLocks noChangeArrowheads="1"/>
            </p:cNvSpPr>
            <p:nvPr/>
          </p:nvSpPr>
          <p:spPr bwMode="auto">
            <a:xfrm>
              <a:off x="3842" y="1265"/>
              <a:ext cx="54" cy="35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7" name="Freeform 59"/>
            <p:cNvSpPr>
              <a:spLocks/>
            </p:cNvSpPr>
            <p:nvPr/>
          </p:nvSpPr>
          <p:spPr bwMode="auto">
            <a:xfrm>
              <a:off x="3842" y="1253"/>
              <a:ext cx="66" cy="12"/>
            </a:xfrm>
            <a:custGeom>
              <a:avLst/>
              <a:gdLst>
                <a:gd name="T0" fmla="*/ 54 w 66"/>
                <a:gd name="T1" fmla="*/ 12 h 12"/>
                <a:gd name="T2" fmla="*/ 66 w 66"/>
                <a:gd name="T3" fmla="*/ 0 h 12"/>
                <a:gd name="T4" fmla="*/ 18 w 66"/>
                <a:gd name="T5" fmla="*/ 0 h 12"/>
                <a:gd name="T6" fmla="*/ 0 w 66"/>
                <a:gd name="T7" fmla="*/ 12 h 12"/>
                <a:gd name="T8" fmla="*/ 54 w 6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2">
                  <a:moveTo>
                    <a:pt x="54" y="12"/>
                  </a:moveTo>
                  <a:lnTo>
                    <a:pt x="66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54" y="12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8" name="Freeform 60"/>
            <p:cNvSpPr>
              <a:spLocks/>
            </p:cNvSpPr>
            <p:nvPr/>
          </p:nvSpPr>
          <p:spPr bwMode="auto">
            <a:xfrm>
              <a:off x="4016" y="1018"/>
              <a:ext cx="18" cy="602"/>
            </a:xfrm>
            <a:custGeom>
              <a:avLst/>
              <a:gdLst>
                <a:gd name="T0" fmla="*/ 0 w 18"/>
                <a:gd name="T1" fmla="*/ 602 h 602"/>
                <a:gd name="T2" fmla="*/ 0 w 18"/>
                <a:gd name="T3" fmla="*/ 12 h 602"/>
                <a:gd name="T4" fmla="*/ 18 w 18"/>
                <a:gd name="T5" fmla="*/ 0 h 602"/>
                <a:gd name="T6" fmla="*/ 18 w 18"/>
                <a:gd name="T7" fmla="*/ 590 h 602"/>
                <a:gd name="T8" fmla="*/ 0 w 18"/>
                <a:gd name="T9" fmla="*/ 602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02">
                  <a:moveTo>
                    <a:pt x="0" y="602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590"/>
                  </a:lnTo>
                  <a:lnTo>
                    <a:pt x="0" y="602"/>
                  </a:lnTo>
                  <a:close/>
                </a:path>
              </a:pathLst>
            </a:custGeom>
            <a:solidFill>
              <a:srgbClr val="5E7072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9" name="Rectangle 61"/>
            <p:cNvSpPr>
              <a:spLocks noChangeArrowheads="1"/>
            </p:cNvSpPr>
            <p:nvPr/>
          </p:nvSpPr>
          <p:spPr bwMode="auto">
            <a:xfrm>
              <a:off x="3968" y="1030"/>
              <a:ext cx="48" cy="590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0" name="Freeform 62"/>
            <p:cNvSpPr>
              <a:spLocks/>
            </p:cNvSpPr>
            <p:nvPr/>
          </p:nvSpPr>
          <p:spPr bwMode="auto">
            <a:xfrm>
              <a:off x="3968" y="1018"/>
              <a:ext cx="66" cy="12"/>
            </a:xfrm>
            <a:custGeom>
              <a:avLst/>
              <a:gdLst>
                <a:gd name="T0" fmla="*/ 48 w 66"/>
                <a:gd name="T1" fmla="*/ 12 h 12"/>
                <a:gd name="T2" fmla="*/ 66 w 66"/>
                <a:gd name="T3" fmla="*/ 0 h 12"/>
                <a:gd name="T4" fmla="*/ 18 w 66"/>
                <a:gd name="T5" fmla="*/ 0 h 12"/>
                <a:gd name="T6" fmla="*/ 0 w 66"/>
                <a:gd name="T7" fmla="*/ 12 h 12"/>
                <a:gd name="T8" fmla="*/ 48 w 6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2">
                  <a:moveTo>
                    <a:pt x="48" y="12"/>
                  </a:moveTo>
                  <a:lnTo>
                    <a:pt x="66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8CA8AA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1" name="Freeform 63"/>
            <p:cNvSpPr>
              <a:spLocks/>
            </p:cNvSpPr>
            <p:nvPr/>
          </p:nvSpPr>
          <p:spPr bwMode="auto">
            <a:xfrm>
              <a:off x="4070" y="669"/>
              <a:ext cx="12" cy="951"/>
            </a:xfrm>
            <a:custGeom>
              <a:avLst/>
              <a:gdLst>
                <a:gd name="T0" fmla="*/ 0 w 12"/>
                <a:gd name="T1" fmla="*/ 951 h 951"/>
                <a:gd name="T2" fmla="*/ 0 w 12"/>
                <a:gd name="T3" fmla="*/ 12 h 951"/>
                <a:gd name="T4" fmla="*/ 12 w 12"/>
                <a:gd name="T5" fmla="*/ 0 h 951"/>
                <a:gd name="T6" fmla="*/ 12 w 12"/>
                <a:gd name="T7" fmla="*/ 939 h 951"/>
                <a:gd name="T8" fmla="*/ 0 w 12"/>
                <a:gd name="T9" fmla="*/ 951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51">
                  <a:moveTo>
                    <a:pt x="0" y="951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2" y="939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1A1A4D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2" name="Rectangle 64"/>
            <p:cNvSpPr>
              <a:spLocks noChangeArrowheads="1"/>
            </p:cNvSpPr>
            <p:nvPr/>
          </p:nvSpPr>
          <p:spPr bwMode="auto">
            <a:xfrm>
              <a:off x="4016" y="681"/>
              <a:ext cx="54" cy="939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3" name="Freeform 65"/>
            <p:cNvSpPr>
              <a:spLocks/>
            </p:cNvSpPr>
            <p:nvPr/>
          </p:nvSpPr>
          <p:spPr bwMode="auto">
            <a:xfrm>
              <a:off x="4016" y="669"/>
              <a:ext cx="66" cy="12"/>
            </a:xfrm>
            <a:custGeom>
              <a:avLst/>
              <a:gdLst>
                <a:gd name="T0" fmla="*/ 54 w 66"/>
                <a:gd name="T1" fmla="*/ 12 h 12"/>
                <a:gd name="T2" fmla="*/ 66 w 66"/>
                <a:gd name="T3" fmla="*/ 0 h 12"/>
                <a:gd name="T4" fmla="*/ 18 w 66"/>
                <a:gd name="T5" fmla="*/ 0 h 12"/>
                <a:gd name="T6" fmla="*/ 0 w 66"/>
                <a:gd name="T7" fmla="*/ 12 h 12"/>
                <a:gd name="T8" fmla="*/ 54 w 6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2">
                  <a:moveTo>
                    <a:pt x="54" y="12"/>
                  </a:moveTo>
                  <a:lnTo>
                    <a:pt x="66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54" y="12"/>
                  </a:lnTo>
                  <a:close/>
                </a:path>
              </a:pathLst>
            </a:custGeom>
            <a:solidFill>
              <a:srgbClr val="262673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4" name="Freeform 66"/>
            <p:cNvSpPr>
              <a:spLocks/>
            </p:cNvSpPr>
            <p:nvPr/>
          </p:nvSpPr>
          <p:spPr bwMode="auto">
            <a:xfrm>
              <a:off x="4118" y="1138"/>
              <a:ext cx="18" cy="482"/>
            </a:xfrm>
            <a:custGeom>
              <a:avLst/>
              <a:gdLst>
                <a:gd name="T0" fmla="*/ 0 w 18"/>
                <a:gd name="T1" fmla="*/ 482 h 482"/>
                <a:gd name="T2" fmla="*/ 0 w 18"/>
                <a:gd name="T3" fmla="*/ 13 h 482"/>
                <a:gd name="T4" fmla="*/ 18 w 18"/>
                <a:gd name="T5" fmla="*/ 0 h 482"/>
                <a:gd name="T6" fmla="*/ 18 w 18"/>
                <a:gd name="T7" fmla="*/ 470 h 482"/>
                <a:gd name="T8" fmla="*/ 0 w 18"/>
                <a:gd name="T9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2">
                  <a:moveTo>
                    <a:pt x="0" y="482"/>
                  </a:moveTo>
                  <a:lnTo>
                    <a:pt x="0" y="13"/>
                  </a:lnTo>
                  <a:lnTo>
                    <a:pt x="18" y="0"/>
                  </a:lnTo>
                  <a:lnTo>
                    <a:pt x="18" y="470"/>
                  </a:lnTo>
                  <a:lnTo>
                    <a:pt x="0" y="482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5" name="Rectangle 67"/>
            <p:cNvSpPr>
              <a:spLocks noChangeArrowheads="1"/>
            </p:cNvSpPr>
            <p:nvPr/>
          </p:nvSpPr>
          <p:spPr bwMode="auto">
            <a:xfrm>
              <a:off x="4070" y="1151"/>
              <a:ext cx="48" cy="46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6" name="Freeform 68"/>
            <p:cNvSpPr>
              <a:spLocks/>
            </p:cNvSpPr>
            <p:nvPr/>
          </p:nvSpPr>
          <p:spPr bwMode="auto">
            <a:xfrm>
              <a:off x="4070" y="1138"/>
              <a:ext cx="66" cy="13"/>
            </a:xfrm>
            <a:custGeom>
              <a:avLst/>
              <a:gdLst>
                <a:gd name="T0" fmla="*/ 48 w 66"/>
                <a:gd name="T1" fmla="*/ 13 h 13"/>
                <a:gd name="T2" fmla="*/ 66 w 66"/>
                <a:gd name="T3" fmla="*/ 0 h 13"/>
                <a:gd name="T4" fmla="*/ 12 w 66"/>
                <a:gd name="T5" fmla="*/ 0 h 13"/>
                <a:gd name="T6" fmla="*/ 0 w 66"/>
                <a:gd name="T7" fmla="*/ 13 h 13"/>
                <a:gd name="T8" fmla="*/ 48 w 66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3">
                  <a:moveTo>
                    <a:pt x="48" y="13"/>
                  </a:moveTo>
                  <a:lnTo>
                    <a:pt x="66" y="0"/>
                  </a:lnTo>
                  <a:lnTo>
                    <a:pt x="12" y="0"/>
                  </a:lnTo>
                  <a:lnTo>
                    <a:pt x="0" y="13"/>
                  </a:lnTo>
                  <a:lnTo>
                    <a:pt x="48" y="13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7" name="Freeform 69"/>
            <p:cNvSpPr>
              <a:spLocks/>
            </p:cNvSpPr>
            <p:nvPr/>
          </p:nvSpPr>
          <p:spPr bwMode="auto">
            <a:xfrm>
              <a:off x="4244" y="1253"/>
              <a:ext cx="18" cy="367"/>
            </a:xfrm>
            <a:custGeom>
              <a:avLst/>
              <a:gdLst>
                <a:gd name="T0" fmla="*/ 0 w 18"/>
                <a:gd name="T1" fmla="*/ 367 h 367"/>
                <a:gd name="T2" fmla="*/ 0 w 18"/>
                <a:gd name="T3" fmla="*/ 12 h 367"/>
                <a:gd name="T4" fmla="*/ 18 w 18"/>
                <a:gd name="T5" fmla="*/ 0 h 367"/>
                <a:gd name="T6" fmla="*/ 18 w 18"/>
                <a:gd name="T7" fmla="*/ 355 h 367"/>
                <a:gd name="T8" fmla="*/ 0 w 18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7">
                  <a:moveTo>
                    <a:pt x="0" y="367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355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5E7072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8" name="Rectangle 70"/>
            <p:cNvSpPr>
              <a:spLocks noChangeArrowheads="1"/>
            </p:cNvSpPr>
            <p:nvPr/>
          </p:nvSpPr>
          <p:spPr bwMode="auto">
            <a:xfrm>
              <a:off x="4190" y="1265"/>
              <a:ext cx="54" cy="355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9" name="Freeform 71"/>
            <p:cNvSpPr>
              <a:spLocks/>
            </p:cNvSpPr>
            <p:nvPr/>
          </p:nvSpPr>
          <p:spPr bwMode="auto">
            <a:xfrm>
              <a:off x="4190" y="1253"/>
              <a:ext cx="72" cy="12"/>
            </a:xfrm>
            <a:custGeom>
              <a:avLst/>
              <a:gdLst>
                <a:gd name="T0" fmla="*/ 54 w 72"/>
                <a:gd name="T1" fmla="*/ 12 h 12"/>
                <a:gd name="T2" fmla="*/ 72 w 72"/>
                <a:gd name="T3" fmla="*/ 0 h 12"/>
                <a:gd name="T4" fmla="*/ 18 w 72"/>
                <a:gd name="T5" fmla="*/ 0 h 12"/>
                <a:gd name="T6" fmla="*/ 0 w 72"/>
                <a:gd name="T7" fmla="*/ 12 h 12"/>
                <a:gd name="T8" fmla="*/ 54 w 7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">
                  <a:moveTo>
                    <a:pt x="54" y="12"/>
                  </a:moveTo>
                  <a:lnTo>
                    <a:pt x="72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54" y="12"/>
                  </a:lnTo>
                  <a:close/>
                </a:path>
              </a:pathLst>
            </a:custGeom>
            <a:solidFill>
              <a:srgbClr val="8CA8AA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0" name="Freeform 72"/>
            <p:cNvSpPr>
              <a:spLocks/>
            </p:cNvSpPr>
            <p:nvPr/>
          </p:nvSpPr>
          <p:spPr bwMode="auto">
            <a:xfrm>
              <a:off x="4292" y="1018"/>
              <a:ext cx="18" cy="602"/>
            </a:xfrm>
            <a:custGeom>
              <a:avLst/>
              <a:gdLst>
                <a:gd name="T0" fmla="*/ 0 w 18"/>
                <a:gd name="T1" fmla="*/ 602 h 602"/>
                <a:gd name="T2" fmla="*/ 0 w 18"/>
                <a:gd name="T3" fmla="*/ 12 h 602"/>
                <a:gd name="T4" fmla="*/ 18 w 18"/>
                <a:gd name="T5" fmla="*/ 0 h 602"/>
                <a:gd name="T6" fmla="*/ 18 w 18"/>
                <a:gd name="T7" fmla="*/ 590 h 602"/>
                <a:gd name="T8" fmla="*/ 0 w 18"/>
                <a:gd name="T9" fmla="*/ 602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02">
                  <a:moveTo>
                    <a:pt x="0" y="602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590"/>
                  </a:lnTo>
                  <a:lnTo>
                    <a:pt x="0" y="602"/>
                  </a:lnTo>
                  <a:close/>
                </a:path>
              </a:pathLst>
            </a:custGeom>
            <a:solidFill>
              <a:srgbClr val="1A1A4D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1" name="Rectangle 73"/>
            <p:cNvSpPr>
              <a:spLocks noChangeArrowheads="1"/>
            </p:cNvSpPr>
            <p:nvPr/>
          </p:nvSpPr>
          <p:spPr bwMode="auto">
            <a:xfrm>
              <a:off x="4244" y="1030"/>
              <a:ext cx="48" cy="590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2" name="Freeform 74"/>
            <p:cNvSpPr>
              <a:spLocks/>
            </p:cNvSpPr>
            <p:nvPr/>
          </p:nvSpPr>
          <p:spPr bwMode="auto">
            <a:xfrm>
              <a:off x="4244" y="1018"/>
              <a:ext cx="66" cy="12"/>
            </a:xfrm>
            <a:custGeom>
              <a:avLst/>
              <a:gdLst>
                <a:gd name="T0" fmla="*/ 48 w 66"/>
                <a:gd name="T1" fmla="*/ 12 h 12"/>
                <a:gd name="T2" fmla="*/ 66 w 66"/>
                <a:gd name="T3" fmla="*/ 0 h 12"/>
                <a:gd name="T4" fmla="*/ 18 w 66"/>
                <a:gd name="T5" fmla="*/ 0 h 12"/>
                <a:gd name="T6" fmla="*/ 0 w 66"/>
                <a:gd name="T7" fmla="*/ 12 h 12"/>
                <a:gd name="T8" fmla="*/ 48 w 6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2">
                  <a:moveTo>
                    <a:pt x="48" y="12"/>
                  </a:moveTo>
                  <a:lnTo>
                    <a:pt x="66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262673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3" name="Freeform 75"/>
            <p:cNvSpPr>
              <a:spLocks/>
            </p:cNvSpPr>
            <p:nvPr/>
          </p:nvSpPr>
          <p:spPr bwMode="auto">
            <a:xfrm>
              <a:off x="4340" y="1138"/>
              <a:ext cx="18" cy="482"/>
            </a:xfrm>
            <a:custGeom>
              <a:avLst/>
              <a:gdLst>
                <a:gd name="T0" fmla="*/ 0 w 18"/>
                <a:gd name="T1" fmla="*/ 482 h 482"/>
                <a:gd name="T2" fmla="*/ 0 w 18"/>
                <a:gd name="T3" fmla="*/ 13 h 482"/>
                <a:gd name="T4" fmla="*/ 18 w 18"/>
                <a:gd name="T5" fmla="*/ 0 h 482"/>
                <a:gd name="T6" fmla="*/ 18 w 18"/>
                <a:gd name="T7" fmla="*/ 470 h 482"/>
                <a:gd name="T8" fmla="*/ 0 w 18"/>
                <a:gd name="T9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2">
                  <a:moveTo>
                    <a:pt x="0" y="482"/>
                  </a:moveTo>
                  <a:lnTo>
                    <a:pt x="0" y="13"/>
                  </a:lnTo>
                  <a:lnTo>
                    <a:pt x="18" y="0"/>
                  </a:lnTo>
                  <a:lnTo>
                    <a:pt x="18" y="470"/>
                  </a:lnTo>
                  <a:lnTo>
                    <a:pt x="0" y="482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4" name="Rectangle 76"/>
            <p:cNvSpPr>
              <a:spLocks noChangeArrowheads="1"/>
            </p:cNvSpPr>
            <p:nvPr/>
          </p:nvSpPr>
          <p:spPr bwMode="auto">
            <a:xfrm>
              <a:off x="4292" y="1151"/>
              <a:ext cx="48" cy="46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5" name="Freeform 77"/>
            <p:cNvSpPr>
              <a:spLocks/>
            </p:cNvSpPr>
            <p:nvPr/>
          </p:nvSpPr>
          <p:spPr bwMode="auto">
            <a:xfrm>
              <a:off x="4292" y="1138"/>
              <a:ext cx="66" cy="13"/>
            </a:xfrm>
            <a:custGeom>
              <a:avLst/>
              <a:gdLst>
                <a:gd name="T0" fmla="*/ 48 w 66"/>
                <a:gd name="T1" fmla="*/ 13 h 13"/>
                <a:gd name="T2" fmla="*/ 66 w 66"/>
                <a:gd name="T3" fmla="*/ 0 h 13"/>
                <a:gd name="T4" fmla="*/ 18 w 66"/>
                <a:gd name="T5" fmla="*/ 0 h 13"/>
                <a:gd name="T6" fmla="*/ 0 w 66"/>
                <a:gd name="T7" fmla="*/ 13 h 13"/>
                <a:gd name="T8" fmla="*/ 48 w 66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3">
                  <a:moveTo>
                    <a:pt x="48" y="13"/>
                  </a:moveTo>
                  <a:lnTo>
                    <a:pt x="66" y="0"/>
                  </a:lnTo>
                  <a:lnTo>
                    <a:pt x="18" y="0"/>
                  </a:lnTo>
                  <a:lnTo>
                    <a:pt x="0" y="13"/>
                  </a:lnTo>
                  <a:lnTo>
                    <a:pt x="48" y="13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6" name="Freeform 78"/>
            <p:cNvSpPr>
              <a:spLocks/>
            </p:cNvSpPr>
            <p:nvPr/>
          </p:nvSpPr>
          <p:spPr bwMode="auto">
            <a:xfrm>
              <a:off x="4466" y="783"/>
              <a:ext cx="18" cy="837"/>
            </a:xfrm>
            <a:custGeom>
              <a:avLst/>
              <a:gdLst>
                <a:gd name="T0" fmla="*/ 0 w 18"/>
                <a:gd name="T1" fmla="*/ 837 h 837"/>
                <a:gd name="T2" fmla="*/ 0 w 18"/>
                <a:gd name="T3" fmla="*/ 12 h 837"/>
                <a:gd name="T4" fmla="*/ 18 w 18"/>
                <a:gd name="T5" fmla="*/ 0 h 837"/>
                <a:gd name="T6" fmla="*/ 18 w 18"/>
                <a:gd name="T7" fmla="*/ 825 h 837"/>
                <a:gd name="T8" fmla="*/ 0 w 18"/>
                <a:gd name="T9" fmla="*/ 837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37">
                  <a:moveTo>
                    <a:pt x="0" y="837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825"/>
                  </a:lnTo>
                  <a:lnTo>
                    <a:pt x="0" y="837"/>
                  </a:lnTo>
                  <a:close/>
                </a:path>
              </a:pathLst>
            </a:custGeom>
            <a:solidFill>
              <a:srgbClr val="5E7072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7" name="Rectangle 79"/>
            <p:cNvSpPr>
              <a:spLocks noChangeArrowheads="1"/>
            </p:cNvSpPr>
            <p:nvPr/>
          </p:nvSpPr>
          <p:spPr bwMode="auto">
            <a:xfrm>
              <a:off x="4418" y="795"/>
              <a:ext cx="48" cy="825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8" name="Freeform 80"/>
            <p:cNvSpPr>
              <a:spLocks/>
            </p:cNvSpPr>
            <p:nvPr/>
          </p:nvSpPr>
          <p:spPr bwMode="auto">
            <a:xfrm>
              <a:off x="4418" y="783"/>
              <a:ext cx="66" cy="12"/>
            </a:xfrm>
            <a:custGeom>
              <a:avLst/>
              <a:gdLst>
                <a:gd name="T0" fmla="*/ 48 w 66"/>
                <a:gd name="T1" fmla="*/ 12 h 12"/>
                <a:gd name="T2" fmla="*/ 66 w 66"/>
                <a:gd name="T3" fmla="*/ 0 h 12"/>
                <a:gd name="T4" fmla="*/ 18 w 66"/>
                <a:gd name="T5" fmla="*/ 0 h 12"/>
                <a:gd name="T6" fmla="*/ 0 w 66"/>
                <a:gd name="T7" fmla="*/ 12 h 12"/>
                <a:gd name="T8" fmla="*/ 48 w 6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2">
                  <a:moveTo>
                    <a:pt x="48" y="12"/>
                  </a:moveTo>
                  <a:lnTo>
                    <a:pt x="66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8CA8AA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9" name="Freeform 81"/>
            <p:cNvSpPr>
              <a:spLocks/>
            </p:cNvSpPr>
            <p:nvPr/>
          </p:nvSpPr>
          <p:spPr bwMode="auto">
            <a:xfrm>
              <a:off x="4514" y="1138"/>
              <a:ext cx="18" cy="482"/>
            </a:xfrm>
            <a:custGeom>
              <a:avLst/>
              <a:gdLst>
                <a:gd name="T0" fmla="*/ 0 w 18"/>
                <a:gd name="T1" fmla="*/ 482 h 482"/>
                <a:gd name="T2" fmla="*/ 0 w 18"/>
                <a:gd name="T3" fmla="*/ 13 h 482"/>
                <a:gd name="T4" fmla="*/ 18 w 18"/>
                <a:gd name="T5" fmla="*/ 0 h 482"/>
                <a:gd name="T6" fmla="*/ 18 w 18"/>
                <a:gd name="T7" fmla="*/ 470 h 482"/>
                <a:gd name="T8" fmla="*/ 0 w 18"/>
                <a:gd name="T9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2">
                  <a:moveTo>
                    <a:pt x="0" y="482"/>
                  </a:moveTo>
                  <a:lnTo>
                    <a:pt x="0" y="13"/>
                  </a:lnTo>
                  <a:lnTo>
                    <a:pt x="18" y="0"/>
                  </a:lnTo>
                  <a:lnTo>
                    <a:pt x="18" y="470"/>
                  </a:lnTo>
                  <a:lnTo>
                    <a:pt x="0" y="482"/>
                  </a:lnTo>
                  <a:close/>
                </a:path>
              </a:pathLst>
            </a:custGeom>
            <a:solidFill>
              <a:srgbClr val="1A1A4D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0" name="Rectangle 82"/>
            <p:cNvSpPr>
              <a:spLocks noChangeArrowheads="1"/>
            </p:cNvSpPr>
            <p:nvPr/>
          </p:nvSpPr>
          <p:spPr bwMode="auto">
            <a:xfrm>
              <a:off x="4466" y="1151"/>
              <a:ext cx="48" cy="469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1" name="Freeform 83"/>
            <p:cNvSpPr>
              <a:spLocks/>
            </p:cNvSpPr>
            <p:nvPr/>
          </p:nvSpPr>
          <p:spPr bwMode="auto">
            <a:xfrm>
              <a:off x="4466" y="1138"/>
              <a:ext cx="66" cy="13"/>
            </a:xfrm>
            <a:custGeom>
              <a:avLst/>
              <a:gdLst>
                <a:gd name="T0" fmla="*/ 48 w 66"/>
                <a:gd name="T1" fmla="*/ 13 h 13"/>
                <a:gd name="T2" fmla="*/ 66 w 66"/>
                <a:gd name="T3" fmla="*/ 0 h 13"/>
                <a:gd name="T4" fmla="*/ 18 w 66"/>
                <a:gd name="T5" fmla="*/ 0 h 13"/>
                <a:gd name="T6" fmla="*/ 0 w 66"/>
                <a:gd name="T7" fmla="*/ 13 h 13"/>
                <a:gd name="T8" fmla="*/ 48 w 66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3">
                  <a:moveTo>
                    <a:pt x="48" y="13"/>
                  </a:moveTo>
                  <a:lnTo>
                    <a:pt x="66" y="0"/>
                  </a:lnTo>
                  <a:lnTo>
                    <a:pt x="18" y="0"/>
                  </a:lnTo>
                  <a:lnTo>
                    <a:pt x="0" y="13"/>
                  </a:lnTo>
                  <a:lnTo>
                    <a:pt x="48" y="13"/>
                  </a:lnTo>
                  <a:close/>
                </a:path>
              </a:pathLst>
            </a:custGeom>
            <a:solidFill>
              <a:srgbClr val="262673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2" name="Freeform 84"/>
            <p:cNvSpPr>
              <a:spLocks/>
            </p:cNvSpPr>
            <p:nvPr/>
          </p:nvSpPr>
          <p:spPr bwMode="auto">
            <a:xfrm>
              <a:off x="4568" y="1138"/>
              <a:ext cx="18" cy="482"/>
            </a:xfrm>
            <a:custGeom>
              <a:avLst/>
              <a:gdLst>
                <a:gd name="T0" fmla="*/ 0 w 18"/>
                <a:gd name="T1" fmla="*/ 482 h 482"/>
                <a:gd name="T2" fmla="*/ 0 w 18"/>
                <a:gd name="T3" fmla="*/ 13 h 482"/>
                <a:gd name="T4" fmla="*/ 18 w 18"/>
                <a:gd name="T5" fmla="*/ 0 h 482"/>
                <a:gd name="T6" fmla="*/ 18 w 18"/>
                <a:gd name="T7" fmla="*/ 470 h 482"/>
                <a:gd name="T8" fmla="*/ 0 w 18"/>
                <a:gd name="T9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2">
                  <a:moveTo>
                    <a:pt x="0" y="482"/>
                  </a:moveTo>
                  <a:lnTo>
                    <a:pt x="0" y="13"/>
                  </a:lnTo>
                  <a:lnTo>
                    <a:pt x="18" y="0"/>
                  </a:lnTo>
                  <a:lnTo>
                    <a:pt x="18" y="470"/>
                  </a:lnTo>
                  <a:lnTo>
                    <a:pt x="0" y="482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3" name="Rectangle 85"/>
            <p:cNvSpPr>
              <a:spLocks noChangeArrowheads="1"/>
            </p:cNvSpPr>
            <p:nvPr/>
          </p:nvSpPr>
          <p:spPr bwMode="auto">
            <a:xfrm>
              <a:off x="4514" y="1151"/>
              <a:ext cx="54" cy="46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4" name="Freeform 86"/>
            <p:cNvSpPr>
              <a:spLocks/>
            </p:cNvSpPr>
            <p:nvPr/>
          </p:nvSpPr>
          <p:spPr bwMode="auto">
            <a:xfrm>
              <a:off x="4514" y="1138"/>
              <a:ext cx="72" cy="13"/>
            </a:xfrm>
            <a:custGeom>
              <a:avLst/>
              <a:gdLst>
                <a:gd name="T0" fmla="*/ 54 w 72"/>
                <a:gd name="T1" fmla="*/ 13 h 13"/>
                <a:gd name="T2" fmla="*/ 72 w 72"/>
                <a:gd name="T3" fmla="*/ 0 h 13"/>
                <a:gd name="T4" fmla="*/ 18 w 72"/>
                <a:gd name="T5" fmla="*/ 0 h 13"/>
                <a:gd name="T6" fmla="*/ 0 w 72"/>
                <a:gd name="T7" fmla="*/ 13 h 13"/>
                <a:gd name="T8" fmla="*/ 54 w 7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3">
                  <a:moveTo>
                    <a:pt x="54" y="13"/>
                  </a:moveTo>
                  <a:lnTo>
                    <a:pt x="72" y="0"/>
                  </a:lnTo>
                  <a:lnTo>
                    <a:pt x="18" y="0"/>
                  </a:lnTo>
                  <a:lnTo>
                    <a:pt x="0" y="13"/>
                  </a:lnTo>
                  <a:lnTo>
                    <a:pt x="54" y="13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5" name="Freeform 87"/>
            <p:cNvSpPr>
              <a:spLocks/>
            </p:cNvSpPr>
            <p:nvPr/>
          </p:nvSpPr>
          <p:spPr bwMode="auto">
            <a:xfrm>
              <a:off x="4694" y="904"/>
              <a:ext cx="12" cy="716"/>
            </a:xfrm>
            <a:custGeom>
              <a:avLst/>
              <a:gdLst>
                <a:gd name="T0" fmla="*/ 0 w 12"/>
                <a:gd name="T1" fmla="*/ 716 h 716"/>
                <a:gd name="T2" fmla="*/ 0 w 12"/>
                <a:gd name="T3" fmla="*/ 12 h 716"/>
                <a:gd name="T4" fmla="*/ 12 w 12"/>
                <a:gd name="T5" fmla="*/ 0 h 716"/>
                <a:gd name="T6" fmla="*/ 12 w 12"/>
                <a:gd name="T7" fmla="*/ 704 h 716"/>
                <a:gd name="T8" fmla="*/ 0 w 12"/>
                <a:gd name="T9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16">
                  <a:moveTo>
                    <a:pt x="0" y="716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2" y="704"/>
                  </a:lnTo>
                  <a:lnTo>
                    <a:pt x="0" y="716"/>
                  </a:lnTo>
                  <a:close/>
                </a:path>
              </a:pathLst>
            </a:custGeom>
            <a:solidFill>
              <a:srgbClr val="5E7072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6" name="Rectangle 88"/>
            <p:cNvSpPr>
              <a:spLocks noChangeArrowheads="1"/>
            </p:cNvSpPr>
            <p:nvPr/>
          </p:nvSpPr>
          <p:spPr bwMode="auto">
            <a:xfrm>
              <a:off x="4640" y="916"/>
              <a:ext cx="54" cy="704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7" name="Freeform 89"/>
            <p:cNvSpPr>
              <a:spLocks/>
            </p:cNvSpPr>
            <p:nvPr/>
          </p:nvSpPr>
          <p:spPr bwMode="auto">
            <a:xfrm>
              <a:off x="4640" y="904"/>
              <a:ext cx="66" cy="12"/>
            </a:xfrm>
            <a:custGeom>
              <a:avLst/>
              <a:gdLst>
                <a:gd name="T0" fmla="*/ 54 w 66"/>
                <a:gd name="T1" fmla="*/ 12 h 12"/>
                <a:gd name="T2" fmla="*/ 66 w 66"/>
                <a:gd name="T3" fmla="*/ 0 h 12"/>
                <a:gd name="T4" fmla="*/ 18 w 66"/>
                <a:gd name="T5" fmla="*/ 0 h 12"/>
                <a:gd name="T6" fmla="*/ 0 w 66"/>
                <a:gd name="T7" fmla="*/ 12 h 12"/>
                <a:gd name="T8" fmla="*/ 54 w 6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2">
                  <a:moveTo>
                    <a:pt x="54" y="12"/>
                  </a:moveTo>
                  <a:lnTo>
                    <a:pt x="66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54" y="12"/>
                  </a:lnTo>
                  <a:close/>
                </a:path>
              </a:pathLst>
            </a:custGeom>
            <a:solidFill>
              <a:srgbClr val="8CA8AA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8" name="Freeform 90"/>
            <p:cNvSpPr>
              <a:spLocks/>
            </p:cNvSpPr>
            <p:nvPr/>
          </p:nvSpPr>
          <p:spPr bwMode="auto">
            <a:xfrm>
              <a:off x="4742" y="783"/>
              <a:ext cx="18" cy="837"/>
            </a:xfrm>
            <a:custGeom>
              <a:avLst/>
              <a:gdLst>
                <a:gd name="T0" fmla="*/ 0 w 18"/>
                <a:gd name="T1" fmla="*/ 837 h 837"/>
                <a:gd name="T2" fmla="*/ 0 w 18"/>
                <a:gd name="T3" fmla="*/ 12 h 837"/>
                <a:gd name="T4" fmla="*/ 18 w 18"/>
                <a:gd name="T5" fmla="*/ 0 h 837"/>
                <a:gd name="T6" fmla="*/ 18 w 18"/>
                <a:gd name="T7" fmla="*/ 825 h 837"/>
                <a:gd name="T8" fmla="*/ 0 w 18"/>
                <a:gd name="T9" fmla="*/ 837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37">
                  <a:moveTo>
                    <a:pt x="0" y="837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825"/>
                  </a:lnTo>
                  <a:lnTo>
                    <a:pt x="0" y="837"/>
                  </a:lnTo>
                  <a:close/>
                </a:path>
              </a:pathLst>
            </a:custGeom>
            <a:solidFill>
              <a:srgbClr val="1A1A4D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9" name="Rectangle 91"/>
            <p:cNvSpPr>
              <a:spLocks noChangeArrowheads="1"/>
            </p:cNvSpPr>
            <p:nvPr/>
          </p:nvSpPr>
          <p:spPr bwMode="auto">
            <a:xfrm>
              <a:off x="4694" y="795"/>
              <a:ext cx="48" cy="8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0" name="Freeform 92"/>
            <p:cNvSpPr>
              <a:spLocks/>
            </p:cNvSpPr>
            <p:nvPr/>
          </p:nvSpPr>
          <p:spPr bwMode="auto">
            <a:xfrm>
              <a:off x="4694" y="783"/>
              <a:ext cx="66" cy="12"/>
            </a:xfrm>
            <a:custGeom>
              <a:avLst/>
              <a:gdLst>
                <a:gd name="T0" fmla="*/ 48 w 66"/>
                <a:gd name="T1" fmla="*/ 12 h 12"/>
                <a:gd name="T2" fmla="*/ 66 w 66"/>
                <a:gd name="T3" fmla="*/ 0 h 12"/>
                <a:gd name="T4" fmla="*/ 12 w 66"/>
                <a:gd name="T5" fmla="*/ 0 h 12"/>
                <a:gd name="T6" fmla="*/ 0 w 66"/>
                <a:gd name="T7" fmla="*/ 12 h 12"/>
                <a:gd name="T8" fmla="*/ 48 w 6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2">
                  <a:moveTo>
                    <a:pt x="48" y="12"/>
                  </a:moveTo>
                  <a:lnTo>
                    <a:pt x="66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262673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1" name="Freeform 93"/>
            <p:cNvSpPr>
              <a:spLocks/>
            </p:cNvSpPr>
            <p:nvPr/>
          </p:nvSpPr>
          <p:spPr bwMode="auto">
            <a:xfrm>
              <a:off x="4790" y="1018"/>
              <a:ext cx="18" cy="602"/>
            </a:xfrm>
            <a:custGeom>
              <a:avLst/>
              <a:gdLst>
                <a:gd name="T0" fmla="*/ 0 w 18"/>
                <a:gd name="T1" fmla="*/ 602 h 602"/>
                <a:gd name="T2" fmla="*/ 0 w 18"/>
                <a:gd name="T3" fmla="*/ 12 h 602"/>
                <a:gd name="T4" fmla="*/ 18 w 18"/>
                <a:gd name="T5" fmla="*/ 0 h 602"/>
                <a:gd name="T6" fmla="*/ 18 w 18"/>
                <a:gd name="T7" fmla="*/ 590 h 602"/>
                <a:gd name="T8" fmla="*/ 0 w 18"/>
                <a:gd name="T9" fmla="*/ 602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02">
                  <a:moveTo>
                    <a:pt x="0" y="602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590"/>
                  </a:lnTo>
                  <a:lnTo>
                    <a:pt x="0" y="602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2" name="Rectangle 94"/>
            <p:cNvSpPr>
              <a:spLocks noChangeArrowheads="1"/>
            </p:cNvSpPr>
            <p:nvPr/>
          </p:nvSpPr>
          <p:spPr bwMode="auto">
            <a:xfrm>
              <a:off x="4742" y="1030"/>
              <a:ext cx="48" cy="59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3" name="Freeform 95"/>
            <p:cNvSpPr>
              <a:spLocks/>
            </p:cNvSpPr>
            <p:nvPr/>
          </p:nvSpPr>
          <p:spPr bwMode="auto">
            <a:xfrm>
              <a:off x="4742" y="1018"/>
              <a:ext cx="66" cy="12"/>
            </a:xfrm>
            <a:custGeom>
              <a:avLst/>
              <a:gdLst>
                <a:gd name="T0" fmla="*/ 48 w 66"/>
                <a:gd name="T1" fmla="*/ 12 h 12"/>
                <a:gd name="T2" fmla="*/ 66 w 66"/>
                <a:gd name="T3" fmla="*/ 0 h 12"/>
                <a:gd name="T4" fmla="*/ 18 w 66"/>
                <a:gd name="T5" fmla="*/ 0 h 12"/>
                <a:gd name="T6" fmla="*/ 0 w 66"/>
                <a:gd name="T7" fmla="*/ 12 h 12"/>
                <a:gd name="T8" fmla="*/ 48 w 6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2">
                  <a:moveTo>
                    <a:pt x="48" y="12"/>
                  </a:moveTo>
                  <a:lnTo>
                    <a:pt x="66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4" name="Freeform 96"/>
            <p:cNvSpPr>
              <a:spLocks/>
            </p:cNvSpPr>
            <p:nvPr/>
          </p:nvSpPr>
          <p:spPr bwMode="auto">
            <a:xfrm>
              <a:off x="4916" y="904"/>
              <a:ext cx="18" cy="716"/>
            </a:xfrm>
            <a:custGeom>
              <a:avLst/>
              <a:gdLst>
                <a:gd name="T0" fmla="*/ 0 w 18"/>
                <a:gd name="T1" fmla="*/ 716 h 716"/>
                <a:gd name="T2" fmla="*/ 0 w 18"/>
                <a:gd name="T3" fmla="*/ 12 h 716"/>
                <a:gd name="T4" fmla="*/ 18 w 18"/>
                <a:gd name="T5" fmla="*/ 0 h 716"/>
                <a:gd name="T6" fmla="*/ 18 w 18"/>
                <a:gd name="T7" fmla="*/ 704 h 716"/>
                <a:gd name="T8" fmla="*/ 0 w 18"/>
                <a:gd name="T9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16">
                  <a:moveTo>
                    <a:pt x="0" y="716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704"/>
                  </a:lnTo>
                  <a:lnTo>
                    <a:pt x="0" y="716"/>
                  </a:lnTo>
                  <a:close/>
                </a:path>
              </a:pathLst>
            </a:custGeom>
            <a:solidFill>
              <a:srgbClr val="5E7072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5" name="Rectangle 97"/>
            <p:cNvSpPr>
              <a:spLocks noChangeArrowheads="1"/>
            </p:cNvSpPr>
            <p:nvPr/>
          </p:nvSpPr>
          <p:spPr bwMode="auto">
            <a:xfrm>
              <a:off x="4868" y="916"/>
              <a:ext cx="48" cy="704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6" name="Freeform 98"/>
            <p:cNvSpPr>
              <a:spLocks/>
            </p:cNvSpPr>
            <p:nvPr/>
          </p:nvSpPr>
          <p:spPr bwMode="auto">
            <a:xfrm>
              <a:off x="4868" y="904"/>
              <a:ext cx="66" cy="12"/>
            </a:xfrm>
            <a:custGeom>
              <a:avLst/>
              <a:gdLst>
                <a:gd name="T0" fmla="*/ 48 w 66"/>
                <a:gd name="T1" fmla="*/ 12 h 12"/>
                <a:gd name="T2" fmla="*/ 66 w 66"/>
                <a:gd name="T3" fmla="*/ 0 h 12"/>
                <a:gd name="T4" fmla="*/ 12 w 66"/>
                <a:gd name="T5" fmla="*/ 0 h 12"/>
                <a:gd name="T6" fmla="*/ 0 w 66"/>
                <a:gd name="T7" fmla="*/ 12 h 12"/>
                <a:gd name="T8" fmla="*/ 48 w 6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2">
                  <a:moveTo>
                    <a:pt x="48" y="12"/>
                  </a:moveTo>
                  <a:lnTo>
                    <a:pt x="66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8CA8AA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7" name="Freeform 99"/>
            <p:cNvSpPr>
              <a:spLocks/>
            </p:cNvSpPr>
            <p:nvPr/>
          </p:nvSpPr>
          <p:spPr bwMode="auto">
            <a:xfrm>
              <a:off x="4963" y="904"/>
              <a:ext cx="18" cy="716"/>
            </a:xfrm>
            <a:custGeom>
              <a:avLst/>
              <a:gdLst>
                <a:gd name="T0" fmla="*/ 0 w 18"/>
                <a:gd name="T1" fmla="*/ 716 h 716"/>
                <a:gd name="T2" fmla="*/ 0 w 18"/>
                <a:gd name="T3" fmla="*/ 12 h 716"/>
                <a:gd name="T4" fmla="*/ 18 w 18"/>
                <a:gd name="T5" fmla="*/ 0 h 716"/>
                <a:gd name="T6" fmla="*/ 18 w 18"/>
                <a:gd name="T7" fmla="*/ 704 h 716"/>
                <a:gd name="T8" fmla="*/ 0 w 18"/>
                <a:gd name="T9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16">
                  <a:moveTo>
                    <a:pt x="0" y="716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704"/>
                  </a:lnTo>
                  <a:lnTo>
                    <a:pt x="0" y="716"/>
                  </a:lnTo>
                  <a:close/>
                </a:path>
              </a:pathLst>
            </a:custGeom>
            <a:solidFill>
              <a:srgbClr val="1A1A4D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8" name="Rectangle 100"/>
            <p:cNvSpPr>
              <a:spLocks noChangeArrowheads="1"/>
            </p:cNvSpPr>
            <p:nvPr/>
          </p:nvSpPr>
          <p:spPr bwMode="auto">
            <a:xfrm>
              <a:off x="4916" y="916"/>
              <a:ext cx="47" cy="704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9" name="Freeform 101"/>
            <p:cNvSpPr>
              <a:spLocks/>
            </p:cNvSpPr>
            <p:nvPr/>
          </p:nvSpPr>
          <p:spPr bwMode="auto">
            <a:xfrm>
              <a:off x="4916" y="904"/>
              <a:ext cx="65" cy="12"/>
            </a:xfrm>
            <a:custGeom>
              <a:avLst/>
              <a:gdLst>
                <a:gd name="T0" fmla="*/ 47 w 65"/>
                <a:gd name="T1" fmla="*/ 12 h 12"/>
                <a:gd name="T2" fmla="*/ 65 w 65"/>
                <a:gd name="T3" fmla="*/ 0 h 12"/>
                <a:gd name="T4" fmla="*/ 18 w 65"/>
                <a:gd name="T5" fmla="*/ 0 h 12"/>
                <a:gd name="T6" fmla="*/ 0 w 65"/>
                <a:gd name="T7" fmla="*/ 12 h 12"/>
                <a:gd name="T8" fmla="*/ 47 w 6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2">
                  <a:moveTo>
                    <a:pt x="47" y="12"/>
                  </a:moveTo>
                  <a:lnTo>
                    <a:pt x="65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262673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0" name="Freeform 102"/>
            <p:cNvSpPr>
              <a:spLocks/>
            </p:cNvSpPr>
            <p:nvPr/>
          </p:nvSpPr>
          <p:spPr bwMode="auto">
            <a:xfrm>
              <a:off x="5017" y="1253"/>
              <a:ext cx="12" cy="367"/>
            </a:xfrm>
            <a:custGeom>
              <a:avLst/>
              <a:gdLst>
                <a:gd name="T0" fmla="*/ 0 w 12"/>
                <a:gd name="T1" fmla="*/ 367 h 367"/>
                <a:gd name="T2" fmla="*/ 0 w 12"/>
                <a:gd name="T3" fmla="*/ 12 h 367"/>
                <a:gd name="T4" fmla="*/ 12 w 12"/>
                <a:gd name="T5" fmla="*/ 0 h 367"/>
                <a:gd name="T6" fmla="*/ 12 w 12"/>
                <a:gd name="T7" fmla="*/ 355 h 367"/>
                <a:gd name="T8" fmla="*/ 0 w 12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67">
                  <a:moveTo>
                    <a:pt x="0" y="367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2" y="355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1" name="Rectangle 103"/>
            <p:cNvSpPr>
              <a:spLocks noChangeArrowheads="1"/>
            </p:cNvSpPr>
            <p:nvPr/>
          </p:nvSpPr>
          <p:spPr bwMode="auto">
            <a:xfrm>
              <a:off x="4963" y="1265"/>
              <a:ext cx="54" cy="35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2" name="Freeform 104"/>
            <p:cNvSpPr>
              <a:spLocks/>
            </p:cNvSpPr>
            <p:nvPr/>
          </p:nvSpPr>
          <p:spPr bwMode="auto">
            <a:xfrm>
              <a:off x="4963" y="1253"/>
              <a:ext cx="66" cy="12"/>
            </a:xfrm>
            <a:custGeom>
              <a:avLst/>
              <a:gdLst>
                <a:gd name="T0" fmla="*/ 54 w 66"/>
                <a:gd name="T1" fmla="*/ 12 h 12"/>
                <a:gd name="T2" fmla="*/ 66 w 66"/>
                <a:gd name="T3" fmla="*/ 0 h 12"/>
                <a:gd name="T4" fmla="*/ 18 w 66"/>
                <a:gd name="T5" fmla="*/ 0 h 12"/>
                <a:gd name="T6" fmla="*/ 0 w 66"/>
                <a:gd name="T7" fmla="*/ 12 h 12"/>
                <a:gd name="T8" fmla="*/ 54 w 6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2">
                  <a:moveTo>
                    <a:pt x="54" y="12"/>
                  </a:moveTo>
                  <a:lnTo>
                    <a:pt x="66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54" y="12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3" name="Freeform 105"/>
            <p:cNvSpPr>
              <a:spLocks/>
            </p:cNvSpPr>
            <p:nvPr/>
          </p:nvSpPr>
          <p:spPr bwMode="auto">
            <a:xfrm>
              <a:off x="5137" y="904"/>
              <a:ext cx="18" cy="716"/>
            </a:xfrm>
            <a:custGeom>
              <a:avLst/>
              <a:gdLst>
                <a:gd name="T0" fmla="*/ 0 w 18"/>
                <a:gd name="T1" fmla="*/ 716 h 716"/>
                <a:gd name="T2" fmla="*/ 0 w 18"/>
                <a:gd name="T3" fmla="*/ 12 h 716"/>
                <a:gd name="T4" fmla="*/ 18 w 18"/>
                <a:gd name="T5" fmla="*/ 0 h 716"/>
                <a:gd name="T6" fmla="*/ 18 w 18"/>
                <a:gd name="T7" fmla="*/ 704 h 716"/>
                <a:gd name="T8" fmla="*/ 0 w 18"/>
                <a:gd name="T9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16">
                  <a:moveTo>
                    <a:pt x="0" y="716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704"/>
                  </a:lnTo>
                  <a:lnTo>
                    <a:pt x="0" y="716"/>
                  </a:lnTo>
                  <a:close/>
                </a:path>
              </a:pathLst>
            </a:custGeom>
            <a:solidFill>
              <a:srgbClr val="5E7072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4" name="Rectangle 106"/>
            <p:cNvSpPr>
              <a:spLocks noChangeArrowheads="1"/>
            </p:cNvSpPr>
            <p:nvPr/>
          </p:nvSpPr>
          <p:spPr bwMode="auto">
            <a:xfrm>
              <a:off x="5089" y="916"/>
              <a:ext cx="48" cy="704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5" name="Freeform 107"/>
            <p:cNvSpPr>
              <a:spLocks/>
            </p:cNvSpPr>
            <p:nvPr/>
          </p:nvSpPr>
          <p:spPr bwMode="auto">
            <a:xfrm>
              <a:off x="5089" y="904"/>
              <a:ext cx="66" cy="12"/>
            </a:xfrm>
            <a:custGeom>
              <a:avLst/>
              <a:gdLst>
                <a:gd name="T0" fmla="*/ 48 w 66"/>
                <a:gd name="T1" fmla="*/ 12 h 12"/>
                <a:gd name="T2" fmla="*/ 66 w 66"/>
                <a:gd name="T3" fmla="*/ 0 h 12"/>
                <a:gd name="T4" fmla="*/ 18 w 66"/>
                <a:gd name="T5" fmla="*/ 0 h 12"/>
                <a:gd name="T6" fmla="*/ 0 w 66"/>
                <a:gd name="T7" fmla="*/ 12 h 12"/>
                <a:gd name="T8" fmla="*/ 48 w 6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2">
                  <a:moveTo>
                    <a:pt x="48" y="12"/>
                  </a:moveTo>
                  <a:lnTo>
                    <a:pt x="66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8CA8AA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6" name="Freeform 108"/>
            <p:cNvSpPr>
              <a:spLocks/>
            </p:cNvSpPr>
            <p:nvPr/>
          </p:nvSpPr>
          <p:spPr bwMode="auto">
            <a:xfrm>
              <a:off x="5191" y="669"/>
              <a:ext cx="18" cy="951"/>
            </a:xfrm>
            <a:custGeom>
              <a:avLst/>
              <a:gdLst>
                <a:gd name="T0" fmla="*/ 0 w 18"/>
                <a:gd name="T1" fmla="*/ 951 h 951"/>
                <a:gd name="T2" fmla="*/ 0 w 18"/>
                <a:gd name="T3" fmla="*/ 12 h 951"/>
                <a:gd name="T4" fmla="*/ 18 w 18"/>
                <a:gd name="T5" fmla="*/ 0 h 951"/>
                <a:gd name="T6" fmla="*/ 18 w 18"/>
                <a:gd name="T7" fmla="*/ 939 h 951"/>
                <a:gd name="T8" fmla="*/ 0 w 18"/>
                <a:gd name="T9" fmla="*/ 951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951">
                  <a:moveTo>
                    <a:pt x="0" y="951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939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1A1A4D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7" name="Rectangle 109"/>
            <p:cNvSpPr>
              <a:spLocks noChangeArrowheads="1"/>
            </p:cNvSpPr>
            <p:nvPr/>
          </p:nvSpPr>
          <p:spPr bwMode="auto">
            <a:xfrm>
              <a:off x="5137" y="681"/>
              <a:ext cx="54" cy="939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8" name="Freeform 110"/>
            <p:cNvSpPr>
              <a:spLocks/>
            </p:cNvSpPr>
            <p:nvPr/>
          </p:nvSpPr>
          <p:spPr bwMode="auto">
            <a:xfrm>
              <a:off x="5137" y="669"/>
              <a:ext cx="72" cy="12"/>
            </a:xfrm>
            <a:custGeom>
              <a:avLst/>
              <a:gdLst>
                <a:gd name="T0" fmla="*/ 54 w 72"/>
                <a:gd name="T1" fmla="*/ 12 h 12"/>
                <a:gd name="T2" fmla="*/ 72 w 72"/>
                <a:gd name="T3" fmla="*/ 0 h 12"/>
                <a:gd name="T4" fmla="*/ 18 w 72"/>
                <a:gd name="T5" fmla="*/ 0 h 12"/>
                <a:gd name="T6" fmla="*/ 0 w 72"/>
                <a:gd name="T7" fmla="*/ 12 h 12"/>
                <a:gd name="T8" fmla="*/ 54 w 7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">
                  <a:moveTo>
                    <a:pt x="54" y="12"/>
                  </a:moveTo>
                  <a:lnTo>
                    <a:pt x="72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54" y="12"/>
                  </a:lnTo>
                  <a:close/>
                </a:path>
              </a:pathLst>
            </a:custGeom>
            <a:solidFill>
              <a:srgbClr val="262673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9" name="Freeform 111"/>
            <p:cNvSpPr>
              <a:spLocks/>
            </p:cNvSpPr>
            <p:nvPr/>
          </p:nvSpPr>
          <p:spPr bwMode="auto">
            <a:xfrm>
              <a:off x="5239" y="1138"/>
              <a:ext cx="18" cy="482"/>
            </a:xfrm>
            <a:custGeom>
              <a:avLst/>
              <a:gdLst>
                <a:gd name="T0" fmla="*/ 0 w 18"/>
                <a:gd name="T1" fmla="*/ 482 h 482"/>
                <a:gd name="T2" fmla="*/ 0 w 18"/>
                <a:gd name="T3" fmla="*/ 13 h 482"/>
                <a:gd name="T4" fmla="*/ 18 w 18"/>
                <a:gd name="T5" fmla="*/ 0 h 482"/>
                <a:gd name="T6" fmla="*/ 18 w 18"/>
                <a:gd name="T7" fmla="*/ 470 h 482"/>
                <a:gd name="T8" fmla="*/ 0 w 18"/>
                <a:gd name="T9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2">
                  <a:moveTo>
                    <a:pt x="0" y="482"/>
                  </a:moveTo>
                  <a:lnTo>
                    <a:pt x="0" y="13"/>
                  </a:lnTo>
                  <a:lnTo>
                    <a:pt x="18" y="0"/>
                  </a:lnTo>
                  <a:lnTo>
                    <a:pt x="18" y="470"/>
                  </a:lnTo>
                  <a:lnTo>
                    <a:pt x="0" y="482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0" name="Rectangle 112"/>
            <p:cNvSpPr>
              <a:spLocks noChangeArrowheads="1"/>
            </p:cNvSpPr>
            <p:nvPr/>
          </p:nvSpPr>
          <p:spPr bwMode="auto">
            <a:xfrm>
              <a:off x="5191" y="1151"/>
              <a:ext cx="48" cy="46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1" name="Freeform 113"/>
            <p:cNvSpPr>
              <a:spLocks/>
            </p:cNvSpPr>
            <p:nvPr/>
          </p:nvSpPr>
          <p:spPr bwMode="auto">
            <a:xfrm>
              <a:off x="5191" y="1138"/>
              <a:ext cx="66" cy="13"/>
            </a:xfrm>
            <a:custGeom>
              <a:avLst/>
              <a:gdLst>
                <a:gd name="T0" fmla="*/ 48 w 66"/>
                <a:gd name="T1" fmla="*/ 13 h 13"/>
                <a:gd name="T2" fmla="*/ 66 w 66"/>
                <a:gd name="T3" fmla="*/ 0 h 13"/>
                <a:gd name="T4" fmla="*/ 18 w 66"/>
                <a:gd name="T5" fmla="*/ 0 h 13"/>
                <a:gd name="T6" fmla="*/ 0 w 66"/>
                <a:gd name="T7" fmla="*/ 13 h 13"/>
                <a:gd name="T8" fmla="*/ 48 w 66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3">
                  <a:moveTo>
                    <a:pt x="48" y="13"/>
                  </a:moveTo>
                  <a:lnTo>
                    <a:pt x="66" y="0"/>
                  </a:lnTo>
                  <a:lnTo>
                    <a:pt x="18" y="0"/>
                  </a:lnTo>
                  <a:lnTo>
                    <a:pt x="0" y="13"/>
                  </a:lnTo>
                  <a:lnTo>
                    <a:pt x="48" y="13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2" name="Freeform 114"/>
            <p:cNvSpPr>
              <a:spLocks/>
            </p:cNvSpPr>
            <p:nvPr/>
          </p:nvSpPr>
          <p:spPr bwMode="auto">
            <a:xfrm>
              <a:off x="5365" y="1373"/>
              <a:ext cx="18" cy="247"/>
            </a:xfrm>
            <a:custGeom>
              <a:avLst/>
              <a:gdLst>
                <a:gd name="T0" fmla="*/ 0 w 18"/>
                <a:gd name="T1" fmla="*/ 247 h 247"/>
                <a:gd name="T2" fmla="*/ 0 w 18"/>
                <a:gd name="T3" fmla="*/ 12 h 247"/>
                <a:gd name="T4" fmla="*/ 18 w 18"/>
                <a:gd name="T5" fmla="*/ 0 h 247"/>
                <a:gd name="T6" fmla="*/ 18 w 18"/>
                <a:gd name="T7" fmla="*/ 235 h 247"/>
                <a:gd name="T8" fmla="*/ 0 w 18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47">
                  <a:moveTo>
                    <a:pt x="0" y="247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235"/>
                  </a:lnTo>
                  <a:lnTo>
                    <a:pt x="0" y="247"/>
                  </a:lnTo>
                  <a:close/>
                </a:path>
              </a:pathLst>
            </a:custGeom>
            <a:solidFill>
              <a:srgbClr val="5E7072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3" name="Rectangle 115"/>
            <p:cNvSpPr>
              <a:spLocks noChangeArrowheads="1"/>
            </p:cNvSpPr>
            <p:nvPr/>
          </p:nvSpPr>
          <p:spPr bwMode="auto">
            <a:xfrm>
              <a:off x="5311" y="1385"/>
              <a:ext cx="54" cy="235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4" name="Freeform 116"/>
            <p:cNvSpPr>
              <a:spLocks/>
            </p:cNvSpPr>
            <p:nvPr/>
          </p:nvSpPr>
          <p:spPr bwMode="auto">
            <a:xfrm>
              <a:off x="5311" y="1373"/>
              <a:ext cx="72" cy="12"/>
            </a:xfrm>
            <a:custGeom>
              <a:avLst/>
              <a:gdLst>
                <a:gd name="T0" fmla="*/ 54 w 72"/>
                <a:gd name="T1" fmla="*/ 12 h 12"/>
                <a:gd name="T2" fmla="*/ 72 w 72"/>
                <a:gd name="T3" fmla="*/ 0 h 12"/>
                <a:gd name="T4" fmla="*/ 18 w 72"/>
                <a:gd name="T5" fmla="*/ 0 h 12"/>
                <a:gd name="T6" fmla="*/ 0 w 72"/>
                <a:gd name="T7" fmla="*/ 12 h 12"/>
                <a:gd name="T8" fmla="*/ 54 w 7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">
                  <a:moveTo>
                    <a:pt x="54" y="12"/>
                  </a:moveTo>
                  <a:lnTo>
                    <a:pt x="72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54" y="12"/>
                  </a:lnTo>
                  <a:close/>
                </a:path>
              </a:pathLst>
            </a:custGeom>
            <a:solidFill>
              <a:srgbClr val="8CA8AA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5" name="Freeform 117"/>
            <p:cNvSpPr>
              <a:spLocks/>
            </p:cNvSpPr>
            <p:nvPr/>
          </p:nvSpPr>
          <p:spPr bwMode="auto">
            <a:xfrm>
              <a:off x="5413" y="1373"/>
              <a:ext cx="18" cy="247"/>
            </a:xfrm>
            <a:custGeom>
              <a:avLst/>
              <a:gdLst>
                <a:gd name="T0" fmla="*/ 0 w 18"/>
                <a:gd name="T1" fmla="*/ 247 h 247"/>
                <a:gd name="T2" fmla="*/ 0 w 18"/>
                <a:gd name="T3" fmla="*/ 12 h 247"/>
                <a:gd name="T4" fmla="*/ 18 w 18"/>
                <a:gd name="T5" fmla="*/ 0 h 247"/>
                <a:gd name="T6" fmla="*/ 18 w 18"/>
                <a:gd name="T7" fmla="*/ 235 h 247"/>
                <a:gd name="T8" fmla="*/ 0 w 18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47">
                  <a:moveTo>
                    <a:pt x="0" y="247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18" y="235"/>
                  </a:lnTo>
                  <a:lnTo>
                    <a:pt x="0" y="247"/>
                  </a:lnTo>
                  <a:close/>
                </a:path>
              </a:pathLst>
            </a:custGeom>
            <a:solidFill>
              <a:srgbClr val="1A1A4D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6" name="Rectangle 118"/>
            <p:cNvSpPr>
              <a:spLocks noChangeArrowheads="1"/>
            </p:cNvSpPr>
            <p:nvPr/>
          </p:nvSpPr>
          <p:spPr bwMode="auto">
            <a:xfrm>
              <a:off x="5365" y="1385"/>
              <a:ext cx="48" cy="23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7" name="Freeform 119"/>
            <p:cNvSpPr>
              <a:spLocks/>
            </p:cNvSpPr>
            <p:nvPr/>
          </p:nvSpPr>
          <p:spPr bwMode="auto">
            <a:xfrm>
              <a:off x="5365" y="1373"/>
              <a:ext cx="66" cy="12"/>
            </a:xfrm>
            <a:custGeom>
              <a:avLst/>
              <a:gdLst>
                <a:gd name="T0" fmla="*/ 48 w 66"/>
                <a:gd name="T1" fmla="*/ 12 h 12"/>
                <a:gd name="T2" fmla="*/ 66 w 66"/>
                <a:gd name="T3" fmla="*/ 0 h 12"/>
                <a:gd name="T4" fmla="*/ 18 w 66"/>
                <a:gd name="T5" fmla="*/ 0 h 12"/>
                <a:gd name="T6" fmla="*/ 0 w 66"/>
                <a:gd name="T7" fmla="*/ 12 h 12"/>
                <a:gd name="T8" fmla="*/ 48 w 6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2">
                  <a:moveTo>
                    <a:pt x="48" y="12"/>
                  </a:moveTo>
                  <a:lnTo>
                    <a:pt x="66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262673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8" name="Freeform 120"/>
            <p:cNvSpPr>
              <a:spLocks/>
            </p:cNvSpPr>
            <p:nvPr/>
          </p:nvSpPr>
          <p:spPr bwMode="auto">
            <a:xfrm>
              <a:off x="5461" y="1138"/>
              <a:ext cx="18" cy="482"/>
            </a:xfrm>
            <a:custGeom>
              <a:avLst/>
              <a:gdLst>
                <a:gd name="T0" fmla="*/ 0 w 18"/>
                <a:gd name="T1" fmla="*/ 482 h 482"/>
                <a:gd name="T2" fmla="*/ 0 w 18"/>
                <a:gd name="T3" fmla="*/ 13 h 482"/>
                <a:gd name="T4" fmla="*/ 18 w 18"/>
                <a:gd name="T5" fmla="*/ 0 h 482"/>
                <a:gd name="T6" fmla="*/ 18 w 18"/>
                <a:gd name="T7" fmla="*/ 470 h 482"/>
                <a:gd name="T8" fmla="*/ 0 w 18"/>
                <a:gd name="T9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2">
                  <a:moveTo>
                    <a:pt x="0" y="482"/>
                  </a:moveTo>
                  <a:lnTo>
                    <a:pt x="0" y="13"/>
                  </a:lnTo>
                  <a:lnTo>
                    <a:pt x="18" y="0"/>
                  </a:lnTo>
                  <a:lnTo>
                    <a:pt x="18" y="470"/>
                  </a:lnTo>
                  <a:lnTo>
                    <a:pt x="0" y="482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9" name="Rectangle 121"/>
            <p:cNvSpPr>
              <a:spLocks noChangeArrowheads="1"/>
            </p:cNvSpPr>
            <p:nvPr/>
          </p:nvSpPr>
          <p:spPr bwMode="auto">
            <a:xfrm>
              <a:off x="5413" y="1151"/>
              <a:ext cx="48" cy="46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30" name="Freeform 122"/>
            <p:cNvSpPr>
              <a:spLocks/>
            </p:cNvSpPr>
            <p:nvPr/>
          </p:nvSpPr>
          <p:spPr bwMode="auto">
            <a:xfrm>
              <a:off x="5413" y="1138"/>
              <a:ext cx="66" cy="13"/>
            </a:xfrm>
            <a:custGeom>
              <a:avLst/>
              <a:gdLst>
                <a:gd name="T0" fmla="*/ 48 w 66"/>
                <a:gd name="T1" fmla="*/ 13 h 13"/>
                <a:gd name="T2" fmla="*/ 66 w 66"/>
                <a:gd name="T3" fmla="*/ 0 h 13"/>
                <a:gd name="T4" fmla="*/ 18 w 66"/>
                <a:gd name="T5" fmla="*/ 0 h 13"/>
                <a:gd name="T6" fmla="*/ 0 w 66"/>
                <a:gd name="T7" fmla="*/ 13 h 13"/>
                <a:gd name="T8" fmla="*/ 48 w 66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3">
                  <a:moveTo>
                    <a:pt x="48" y="13"/>
                  </a:moveTo>
                  <a:lnTo>
                    <a:pt x="66" y="0"/>
                  </a:lnTo>
                  <a:lnTo>
                    <a:pt x="18" y="0"/>
                  </a:lnTo>
                  <a:lnTo>
                    <a:pt x="0" y="13"/>
                  </a:lnTo>
                  <a:lnTo>
                    <a:pt x="48" y="13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31" name="Line 123"/>
            <p:cNvSpPr>
              <a:spLocks noChangeShapeType="1"/>
            </p:cNvSpPr>
            <p:nvPr/>
          </p:nvSpPr>
          <p:spPr bwMode="auto">
            <a:xfrm flipV="1">
              <a:off x="3255" y="560"/>
              <a:ext cx="1" cy="10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32" name="Line 124"/>
            <p:cNvSpPr>
              <a:spLocks noChangeShapeType="1"/>
            </p:cNvSpPr>
            <p:nvPr/>
          </p:nvSpPr>
          <p:spPr bwMode="auto">
            <a:xfrm flipH="1">
              <a:off x="3237" y="162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33" name="Line 125"/>
            <p:cNvSpPr>
              <a:spLocks noChangeShapeType="1"/>
            </p:cNvSpPr>
            <p:nvPr/>
          </p:nvSpPr>
          <p:spPr bwMode="auto">
            <a:xfrm flipH="1">
              <a:off x="3237" y="150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34" name="Line 126"/>
            <p:cNvSpPr>
              <a:spLocks noChangeShapeType="1"/>
            </p:cNvSpPr>
            <p:nvPr/>
          </p:nvSpPr>
          <p:spPr bwMode="auto">
            <a:xfrm flipH="1">
              <a:off x="3237" y="138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35" name="Line 127"/>
            <p:cNvSpPr>
              <a:spLocks noChangeShapeType="1"/>
            </p:cNvSpPr>
            <p:nvPr/>
          </p:nvSpPr>
          <p:spPr bwMode="auto">
            <a:xfrm flipH="1">
              <a:off x="3237" y="126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36" name="Line 128"/>
            <p:cNvSpPr>
              <a:spLocks noChangeShapeType="1"/>
            </p:cNvSpPr>
            <p:nvPr/>
          </p:nvSpPr>
          <p:spPr bwMode="auto">
            <a:xfrm flipH="1">
              <a:off x="3237" y="115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37" name="Line 129"/>
            <p:cNvSpPr>
              <a:spLocks noChangeShapeType="1"/>
            </p:cNvSpPr>
            <p:nvPr/>
          </p:nvSpPr>
          <p:spPr bwMode="auto">
            <a:xfrm flipH="1">
              <a:off x="3237" y="103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38" name="Line 130"/>
            <p:cNvSpPr>
              <a:spLocks noChangeShapeType="1"/>
            </p:cNvSpPr>
            <p:nvPr/>
          </p:nvSpPr>
          <p:spPr bwMode="auto">
            <a:xfrm flipH="1">
              <a:off x="3237" y="916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39" name="Line 131"/>
            <p:cNvSpPr>
              <a:spLocks noChangeShapeType="1"/>
            </p:cNvSpPr>
            <p:nvPr/>
          </p:nvSpPr>
          <p:spPr bwMode="auto">
            <a:xfrm flipH="1">
              <a:off x="3237" y="79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40" name="Line 132"/>
            <p:cNvSpPr>
              <a:spLocks noChangeShapeType="1"/>
            </p:cNvSpPr>
            <p:nvPr/>
          </p:nvSpPr>
          <p:spPr bwMode="auto">
            <a:xfrm flipH="1">
              <a:off x="3237" y="68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41" name="Line 133"/>
            <p:cNvSpPr>
              <a:spLocks noChangeShapeType="1"/>
            </p:cNvSpPr>
            <p:nvPr/>
          </p:nvSpPr>
          <p:spPr bwMode="auto">
            <a:xfrm flipH="1">
              <a:off x="3237" y="56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42" name="Rectangle 134"/>
            <p:cNvSpPr>
              <a:spLocks noChangeArrowheads="1"/>
            </p:cNvSpPr>
            <p:nvPr/>
          </p:nvSpPr>
          <p:spPr bwMode="auto">
            <a:xfrm>
              <a:off x="3177" y="1572"/>
              <a:ext cx="9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/>
            </a:p>
          </p:txBody>
        </p:sp>
        <p:sp>
          <p:nvSpPr>
            <p:cNvPr id="17543" name="Rectangle 135"/>
            <p:cNvSpPr>
              <a:spLocks noChangeArrowheads="1"/>
            </p:cNvSpPr>
            <p:nvPr/>
          </p:nvSpPr>
          <p:spPr bwMode="auto">
            <a:xfrm>
              <a:off x="3177" y="1452"/>
              <a:ext cx="9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ru-RU"/>
            </a:p>
          </p:txBody>
        </p:sp>
        <p:sp>
          <p:nvSpPr>
            <p:cNvPr id="17544" name="Rectangle 136"/>
            <p:cNvSpPr>
              <a:spLocks noChangeArrowheads="1"/>
            </p:cNvSpPr>
            <p:nvPr/>
          </p:nvSpPr>
          <p:spPr bwMode="auto">
            <a:xfrm>
              <a:off x="3177" y="1337"/>
              <a:ext cx="9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ru-RU"/>
            </a:p>
          </p:txBody>
        </p:sp>
        <p:sp>
          <p:nvSpPr>
            <p:cNvPr id="17545" name="Rectangle 137"/>
            <p:cNvSpPr>
              <a:spLocks noChangeArrowheads="1"/>
            </p:cNvSpPr>
            <p:nvPr/>
          </p:nvSpPr>
          <p:spPr bwMode="auto">
            <a:xfrm>
              <a:off x="3177" y="1217"/>
              <a:ext cx="9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ru-RU"/>
            </a:p>
          </p:txBody>
        </p:sp>
        <p:sp>
          <p:nvSpPr>
            <p:cNvPr id="17546" name="Rectangle 138"/>
            <p:cNvSpPr>
              <a:spLocks noChangeArrowheads="1"/>
            </p:cNvSpPr>
            <p:nvPr/>
          </p:nvSpPr>
          <p:spPr bwMode="auto">
            <a:xfrm>
              <a:off x="3177" y="1102"/>
              <a:ext cx="9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ru-RU"/>
            </a:p>
          </p:txBody>
        </p:sp>
        <p:sp>
          <p:nvSpPr>
            <p:cNvPr id="17547" name="Rectangle 139"/>
            <p:cNvSpPr>
              <a:spLocks noChangeArrowheads="1"/>
            </p:cNvSpPr>
            <p:nvPr/>
          </p:nvSpPr>
          <p:spPr bwMode="auto">
            <a:xfrm>
              <a:off x="3177" y="982"/>
              <a:ext cx="9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ru-RU"/>
            </a:p>
          </p:txBody>
        </p:sp>
        <p:sp>
          <p:nvSpPr>
            <p:cNvPr id="17548" name="Rectangle 140"/>
            <p:cNvSpPr>
              <a:spLocks noChangeArrowheads="1"/>
            </p:cNvSpPr>
            <p:nvPr/>
          </p:nvSpPr>
          <p:spPr bwMode="auto">
            <a:xfrm>
              <a:off x="3177" y="867"/>
              <a:ext cx="9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ru-RU"/>
            </a:p>
          </p:txBody>
        </p:sp>
        <p:sp>
          <p:nvSpPr>
            <p:cNvPr id="17549" name="Rectangle 141"/>
            <p:cNvSpPr>
              <a:spLocks noChangeArrowheads="1"/>
            </p:cNvSpPr>
            <p:nvPr/>
          </p:nvSpPr>
          <p:spPr bwMode="auto">
            <a:xfrm>
              <a:off x="3177" y="747"/>
              <a:ext cx="9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7</a:t>
              </a:r>
              <a:endParaRPr lang="ru-RU"/>
            </a:p>
          </p:txBody>
        </p:sp>
        <p:sp>
          <p:nvSpPr>
            <p:cNvPr id="17550" name="Rectangle 142"/>
            <p:cNvSpPr>
              <a:spLocks noChangeArrowheads="1"/>
            </p:cNvSpPr>
            <p:nvPr/>
          </p:nvSpPr>
          <p:spPr bwMode="auto">
            <a:xfrm>
              <a:off x="3177" y="633"/>
              <a:ext cx="9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8</a:t>
              </a:r>
              <a:endParaRPr lang="ru-RU"/>
            </a:p>
          </p:txBody>
        </p:sp>
        <p:sp>
          <p:nvSpPr>
            <p:cNvPr id="17551" name="Rectangle 143"/>
            <p:cNvSpPr>
              <a:spLocks noChangeArrowheads="1"/>
            </p:cNvSpPr>
            <p:nvPr/>
          </p:nvSpPr>
          <p:spPr bwMode="auto">
            <a:xfrm>
              <a:off x="3177" y="512"/>
              <a:ext cx="9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9</a:t>
              </a:r>
              <a:endParaRPr lang="ru-RU"/>
            </a:p>
          </p:txBody>
        </p:sp>
        <p:sp>
          <p:nvSpPr>
            <p:cNvPr id="17552" name="Line 144"/>
            <p:cNvSpPr>
              <a:spLocks noChangeShapeType="1"/>
            </p:cNvSpPr>
            <p:nvPr/>
          </p:nvSpPr>
          <p:spPr bwMode="auto">
            <a:xfrm>
              <a:off x="3255" y="1620"/>
              <a:ext cx="22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53" name="Line 145"/>
            <p:cNvSpPr>
              <a:spLocks noChangeShapeType="1"/>
            </p:cNvSpPr>
            <p:nvPr/>
          </p:nvSpPr>
          <p:spPr bwMode="auto">
            <a:xfrm>
              <a:off x="3255" y="1620"/>
              <a:ext cx="1" cy="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54" name="Line 146"/>
            <p:cNvSpPr>
              <a:spLocks noChangeShapeType="1"/>
            </p:cNvSpPr>
            <p:nvPr/>
          </p:nvSpPr>
          <p:spPr bwMode="auto">
            <a:xfrm>
              <a:off x="3482" y="1620"/>
              <a:ext cx="1" cy="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55" name="Line 147"/>
            <p:cNvSpPr>
              <a:spLocks noChangeShapeType="1"/>
            </p:cNvSpPr>
            <p:nvPr/>
          </p:nvSpPr>
          <p:spPr bwMode="auto">
            <a:xfrm>
              <a:off x="3704" y="1620"/>
              <a:ext cx="1" cy="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56" name="Line 148"/>
            <p:cNvSpPr>
              <a:spLocks noChangeShapeType="1"/>
            </p:cNvSpPr>
            <p:nvPr/>
          </p:nvSpPr>
          <p:spPr bwMode="auto">
            <a:xfrm>
              <a:off x="3932" y="1620"/>
              <a:ext cx="1" cy="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57" name="Line 149"/>
            <p:cNvSpPr>
              <a:spLocks noChangeShapeType="1"/>
            </p:cNvSpPr>
            <p:nvPr/>
          </p:nvSpPr>
          <p:spPr bwMode="auto">
            <a:xfrm>
              <a:off x="4154" y="1620"/>
              <a:ext cx="1" cy="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58" name="Line 150"/>
            <p:cNvSpPr>
              <a:spLocks noChangeShapeType="1"/>
            </p:cNvSpPr>
            <p:nvPr/>
          </p:nvSpPr>
          <p:spPr bwMode="auto">
            <a:xfrm>
              <a:off x="4382" y="1620"/>
              <a:ext cx="1" cy="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59" name="Line 151"/>
            <p:cNvSpPr>
              <a:spLocks noChangeShapeType="1"/>
            </p:cNvSpPr>
            <p:nvPr/>
          </p:nvSpPr>
          <p:spPr bwMode="auto">
            <a:xfrm>
              <a:off x="4604" y="1620"/>
              <a:ext cx="1" cy="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60" name="Line 152"/>
            <p:cNvSpPr>
              <a:spLocks noChangeShapeType="1"/>
            </p:cNvSpPr>
            <p:nvPr/>
          </p:nvSpPr>
          <p:spPr bwMode="auto">
            <a:xfrm>
              <a:off x="4826" y="1620"/>
              <a:ext cx="1" cy="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61" name="Line 153"/>
            <p:cNvSpPr>
              <a:spLocks noChangeShapeType="1"/>
            </p:cNvSpPr>
            <p:nvPr/>
          </p:nvSpPr>
          <p:spPr bwMode="auto">
            <a:xfrm>
              <a:off x="5053" y="1620"/>
              <a:ext cx="1" cy="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62" name="Line 154"/>
            <p:cNvSpPr>
              <a:spLocks noChangeShapeType="1"/>
            </p:cNvSpPr>
            <p:nvPr/>
          </p:nvSpPr>
          <p:spPr bwMode="auto">
            <a:xfrm>
              <a:off x="5275" y="1620"/>
              <a:ext cx="1" cy="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63" name="Line 155"/>
            <p:cNvSpPr>
              <a:spLocks noChangeShapeType="1"/>
            </p:cNvSpPr>
            <p:nvPr/>
          </p:nvSpPr>
          <p:spPr bwMode="auto">
            <a:xfrm>
              <a:off x="5503" y="1620"/>
              <a:ext cx="1" cy="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64" name="Rectangle 156"/>
            <p:cNvSpPr>
              <a:spLocks noChangeArrowheads="1"/>
            </p:cNvSpPr>
            <p:nvPr/>
          </p:nvSpPr>
          <p:spPr bwMode="auto">
            <a:xfrm>
              <a:off x="3273" y="1662"/>
              <a:ext cx="23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2001</a:t>
              </a:r>
              <a:endParaRPr lang="ru-RU"/>
            </a:p>
          </p:txBody>
        </p:sp>
        <p:sp>
          <p:nvSpPr>
            <p:cNvPr id="17565" name="Rectangle 157"/>
            <p:cNvSpPr>
              <a:spLocks noChangeArrowheads="1"/>
            </p:cNvSpPr>
            <p:nvPr/>
          </p:nvSpPr>
          <p:spPr bwMode="auto">
            <a:xfrm>
              <a:off x="3500" y="1662"/>
              <a:ext cx="23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2002</a:t>
              </a:r>
              <a:endParaRPr lang="ru-RU"/>
            </a:p>
          </p:txBody>
        </p:sp>
        <p:sp>
          <p:nvSpPr>
            <p:cNvPr id="17566" name="Rectangle 158"/>
            <p:cNvSpPr>
              <a:spLocks noChangeArrowheads="1"/>
            </p:cNvSpPr>
            <p:nvPr/>
          </p:nvSpPr>
          <p:spPr bwMode="auto">
            <a:xfrm>
              <a:off x="3722" y="1662"/>
              <a:ext cx="23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2003</a:t>
              </a:r>
              <a:endParaRPr lang="ru-RU"/>
            </a:p>
          </p:txBody>
        </p:sp>
        <p:sp>
          <p:nvSpPr>
            <p:cNvPr id="17567" name="Rectangle 159"/>
            <p:cNvSpPr>
              <a:spLocks noChangeArrowheads="1"/>
            </p:cNvSpPr>
            <p:nvPr/>
          </p:nvSpPr>
          <p:spPr bwMode="auto">
            <a:xfrm>
              <a:off x="3944" y="1662"/>
              <a:ext cx="23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2004</a:t>
              </a:r>
              <a:endParaRPr lang="ru-RU"/>
            </a:p>
          </p:txBody>
        </p:sp>
        <p:sp>
          <p:nvSpPr>
            <p:cNvPr id="17568" name="Rectangle 160"/>
            <p:cNvSpPr>
              <a:spLocks noChangeArrowheads="1"/>
            </p:cNvSpPr>
            <p:nvPr/>
          </p:nvSpPr>
          <p:spPr bwMode="auto">
            <a:xfrm>
              <a:off x="4172" y="1662"/>
              <a:ext cx="23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2005</a:t>
              </a:r>
              <a:endParaRPr lang="ru-RU"/>
            </a:p>
          </p:txBody>
        </p:sp>
        <p:sp>
          <p:nvSpPr>
            <p:cNvPr id="17569" name="Rectangle 161"/>
            <p:cNvSpPr>
              <a:spLocks noChangeArrowheads="1"/>
            </p:cNvSpPr>
            <p:nvPr/>
          </p:nvSpPr>
          <p:spPr bwMode="auto">
            <a:xfrm>
              <a:off x="4394" y="1662"/>
              <a:ext cx="23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2006</a:t>
              </a:r>
              <a:endParaRPr lang="ru-RU"/>
            </a:p>
          </p:txBody>
        </p:sp>
        <p:sp>
          <p:nvSpPr>
            <p:cNvPr id="17570" name="Rectangle 162"/>
            <p:cNvSpPr>
              <a:spLocks noChangeArrowheads="1"/>
            </p:cNvSpPr>
            <p:nvPr/>
          </p:nvSpPr>
          <p:spPr bwMode="auto">
            <a:xfrm>
              <a:off x="4622" y="1662"/>
              <a:ext cx="23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2007</a:t>
              </a:r>
              <a:endParaRPr lang="ru-RU"/>
            </a:p>
          </p:txBody>
        </p:sp>
        <p:sp>
          <p:nvSpPr>
            <p:cNvPr id="17571" name="Rectangle 163"/>
            <p:cNvSpPr>
              <a:spLocks noChangeArrowheads="1"/>
            </p:cNvSpPr>
            <p:nvPr/>
          </p:nvSpPr>
          <p:spPr bwMode="auto">
            <a:xfrm>
              <a:off x="4844" y="1662"/>
              <a:ext cx="23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2008</a:t>
              </a:r>
              <a:endParaRPr lang="ru-RU"/>
            </a:p>
          </p:txBody>
        </p:sp>
        <p:sp>
          <p:nvSpPr>
            <p:cNvPr id="17572" name="Rectangle 164"/>
            <p:cNvSpPr>
              <a:spLocks noChangeArrowheads="1"/>
            </p:cNvSpPr>
            <p:nvPr/>
          </p:nvSpPr>
          <p:spPr bwMode="auto">
            <a:xfrm>
              <a:off x="5071" y="1662"/>
              <a:ext cx="23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2009</a:t>
              </a:r>
              <a:endParaRPr lang="ru-RU"/>
            </a:p>
          </p:txBody>
        </p:sp>
        <p:sp>
          <p:nvSpPr>
            <p:cNvPr id="17573" name="Rectangle 165"/>
            <p:cNvSpPr>
              <a:spLocks noChangeArrowheads="1"/>
            </p:cNvSpPr>
            <p:nvPr/>
          </p:nvSpPr>
          <p:spPr bwMode="auto">
            <a:xfrm>
              <a:off x="5293" y="1662"/>
              <a:ext cx="23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2010</a:t>
              </a:r>
              <a:endParaRPr lang="ru-RU"/>
            </a:p>
          </p:txBody>
        </p:sp>
        <p:sp>
          <p:nvSpPr>
            <p:cNvPr id="17574" name="Rectangle 166"/>
            <p:cNvSpPr>
              <a:spLocks noChangeArrowheads="1"/>
            </p:cNvSpPr>
            <p:nvPr/>
          </p:nvSpPr>
          <p:spPr bwMode="auto">
            <a:xfrm>
              <a:off x="4484" y="1825"/>
              <a:ext cx="881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100">
                  <a:solidFill>
                    <a:srgbClr val="000000"/>
                  </a:solidFill>
                  <a:latin typeface="Times New Roman" pitchFamily="18" charset="0"/>
                </a:rPr>
                <a:t>годы исследования</a:t>
              </a:r>
              <a:endParaRPr lang="ru-RU"/>
            </a:p>
          </p:txBody>
        </p:sp>
      </p:grpSp>
      <p:grpSp>
        <p:nvGrpSpPr>
          <p:cNvPr id="17576" name="Group 168"/>
          <p:cNvGrpSpPr>
            <a:grpSpLocks noChangeAspect="1"/>
          </p:cNvGrpSpPr>
          <p:nvPr/>
        </p:nvGrpSpPr>
        <p:grpSpPr bwMode="auto">
          <a:xfrm>
            <a:off x="263525" y="3209925"/>
            <a:ext cx="5656263" cy="3295650"/>
            <a:chOff x="166" y="2022"/>
            <a:chExt cx="3563" cy="2076"/>
          </a:xfrm>
        </p:grpSpPr>
        <p:sp>
          <p:nvSpPr>
            <p:cNvPr id="17575" name="AutoShape 167"/>
            <p:cNvSpPr>
              <a:spLocks noChangeAspect="1" noChangeArrowheads="1" noTextEdit="1"/>
            </p:cNvSpPr>
            <p:nvPr/>
          </p:nvSpPr>
          <p:spPr bwMode="auto">
            <a:xfrm>
              <a:off x="166" y="2022"/>
              <a:ext cx="3563" cy="2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77" name="Freeform 169"/>
            <p:cNvSpPr>
              <a:spLocks/>
            </p:cNvSpPr>
            <p:nvPr/>
          </p:nvSpPr>
          <p:spPr bwMode="auto">
            <a:xfrm>
              <a:off x="526" y="3558"/>
              <a:ext cx="1967" cy="18"/>
            </a:xfrm>
            <a:custGeom>
              <a:avLst/>
              <a:gdLst>
                <a:gd name="T0" fmla="*/ 0 w 1967"/>
                <a:gd name="T1" fmla="*/ 18 h 18"/>
                <a:gd name="T2" fmla="*/ 24 w 1967"/>
                <a:gd name="T3" fmla="*/ 0 h 18"/>
                <a:gd name="T4" fmla="*/ 1967 w 1967"/>
                <a:gd name="T5" fmla="*/ 0 h 18"/>
                <a:gd name="T6" fmla="*/ 1943 w 1967"/>
                <a:gd name="T7" fmla="*/ 18 h 18"/>
                <a:gd name="T8" fmla="*/ 0 w 1967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7" h="18">
                  <a:moveTo>
                    <a:pt x="0" y="18"/>
                  </a:moveTo>
                  <a:lnTo>
                    <a:pt x="24" y="0"/>
                  </a:lnTo>
                  <a:lnTo>
                    <a:pt x="1967" y="0"/>
                  </a:lnTo>
                  <a:lnTo>
                    <a:pt x="194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78" name="Freeform 170"/>
            <p:cNvSpPr>
              <a:spLocks/>
            </p:cNvSpPr>
            <p:nvPr/>
          </p:nvSpPr>
          <p:spPr bwMode="auto">
            <a:xfrm>
              <a:off x="526" y="2196"/>
              <a:ext cx="24" cy="1380"/>
            </a:xfrm>
            <a:custGeom>
              <a:avLst/>
              <a:gdLst>
                <a:gd name="T0" fmla="*/ 0 w 24"/>
                <a:gd name="T1" fmla="*/ 1380 h 1380"/>
                <a:gd name="T2" fmla="*/ 0 w 24"/>
                <a:gd name="T3" fmla="*/ 18 h 1380"/>
                <a:gd name="T4" fmla="*/ 24 w 24"/>
                <a:gd name="T5" fmla="*/ 0 h 1380"/>
                <a:gd name="T6" fmla="*/ 24 w 24"/>
                <a:gd name="T7" fmla="*/ 1362 h 1380"/>
                <a:gd name="T8" fmla="*/ 0 w 24"/>
                <a:gd name="T9" fmla="*/ 1380 h 1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380">
                  <a:moveTo>
                    <a:pt x="0" y="1380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1362"/>
                  </a:lnTo>
                  <a:lnTo>
                    <a:pt x="0" y="138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79" name="Rectangle 171"/>
            <p:cNvSpPr>
              <a:spLocks noChangeArrowheads="1"/>
            </p:cNvSpPr>
            <p:nvPr/>
          </p:nvSpPr>
          <p:spPr bwMode="auto">
            <a:xfrm>
              <a:off x="550" y="2196"/>
              <a:ext cx="1943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80" name="Freeform 172"/>
            <p:cNvSpPr>
              <a:spLocks/>
            </p:cNvSpPr>
            <p:nvPr/>
          </p:nvSpPr>
          <p:spPr bwMode="auto">
            <a:xfrm>
              <a:off x="526" y="3558"/>
              <a:ext cx="1967" cy="18"/>
            </a:xfrm>
            <a:custGeom>
              <a:avLst/>
              <a:gdLst>
                <a:gd name="T0" fmla="*/ 0 w 328"/>
                <a:gd name="T1" fmla="*/ 3 h 3"/>
                <a:gd name="T2" fmla="*/ 4 w 328"/>
                <a:gd name="T3" fmla="*/ 0 h 3"/>
                <a:gd name="T4" fmla="*/ 328 w 328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" h="3">
                  <a:moveTo>
                    <a:pt x="0" y="3"/>
                  </a:moveTo>
                  <a:lnTo>
                    <a:pt x="4" y="0"/>
                  </a:lnTo>
                  <a:lnTo>
                    <a:pt x="32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81" name="Freeform 173"/>
            <p:cNvSpPr>
              <a:spLocks/>
            </p:cNvSpPr>
            <p:nvPr/>
          </p:nvSpPr>
          <p:spPr bwMode="auto">
            <a:xfrm>
              <a:off x="526" y="3408"/>
              <a:ext cx="1967" cy="18"/>
            </a:xfrm>
            <a:custGeom>
              <a:avLst/>
              <a:gdLst>
                <a:gd name="T0" fmla="*/ 0 w 328"/>
                <a:gd name="T1" fmla="*/ 3 h 3"/>
                <a:gd name="T2" fmla="*/ 4 w 328"/>
                <a:gd name="T3" fmla="*/ 0 h 3"/>
                <a:gd name="T4" fmla="*/ 328 w 328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" h="3">
                  <a:moveTo>
                    <a:pt x="0" y="3"/>
                  </a:moveTo>
                  <a:lnTo>
                    <a:pt x="4" y="0"/>
                  </a:lnTo>
                  <a:lnTo>
                    <a:pt x="32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82" name="Freeform 174"/>
            <p:cNvSpPr>
              <a:spLocks/>
            </p:cNvSpPr>
            <p:nvPr/>
          </p:nvSpPr>
          <p:spPr bwMode="auto">
            <a:xfrm>
              <a:off x="526" y="3258"/>
              <a:ext cx="1967" cy="18"/>
            </a:xfrm>
            <a:custGeom>
              <a:avLst/>
              <a:gdLst>
                <a:gd name="T0" fmla="*/ 0 w 328"/>
                <a:gd name="T1" fmla="*/ 3 h 3"/>
                <a:gd name="T2" fmla="*/ 4 w 328"/>
                <a:gd name="T3" fmla="*/ 0 h 3"/>
                <a:gd name="T4" fmla="*/ 328 w 328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" h="3">
                  <a:moveTo>
                    <a:pt x="0" y="3"/>
                  </a:moveTo>
                  <a:lnTo>
                    <a:pt x="4" y="0"/>
                  </a:lnTo>
                  <a:lnTo>
                    <a:pt x="32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83" name="Freeform 175"/>
            <p:cNvSpPr>
              <a:spLocks/>
            </p:cNvSpPr>
            <p:nvPr/>
          </p:nvSpPr>
          <p:spPr bwMode="auto">
            <a:xfrm>
              <a:off x="526" y="3102"/>
              <a:ext cx="1967" cy="18"/>
            </a:xfrm>
            <a:custGeom>
              <a:avLst/>
              <a:gdLst>
                <a:gd name="T0" fmla="*/ 0 w 328"/>
                <a:gd name="T1" fmla="*/ 3 h 3"/>
                <a:gd name="T2" fmla="*/ 4 w 328"/>
                <a:gd name="T3" fmla="*/ 0 h 3"/>
                <a:gd name="T4" fmla="*/ 328 w 328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" h="3">
                  <a:moveTo>
                    <a:pt x="0" y="3"/>
                  </a:moveTo>
                  <a:lnTo>
                    <a:pt x="4" y="0"/>
                  </a:lnTo>
                  <a:lnTo>
                    <a:pt x="32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84" name="Freeform 176"/>
            <p:cNvSpPr>
              <a:spLocks/>
            </p:cNvSpPr>
            <p:nvPr/>
          </p:nvSpPr>
          <p:spPr bwMode="auto">
            <a:xfrm>
              <a:off x="526" y="2952"/>
              <a:ext cx="1967" cy="18"/>
            </a:xfrm>
            <a:custGeom>
              <a:avLst/>
              <a:gdLst>
                <a:gd name="T0" fmla="*/ 0 w 328"/>
                <a:gd name="T1" fmla="*/ 3 h 3"/>
                <a:gd name="T2" fmla="*/ 4 w 328"/>
                <a:gd name="T3" fmla="*/ 0 h 3"/>
                <a:gd name="T4" fmla="*/ 328 w 328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" h="3">
                  <a:moveTo>
                    <a:pt x="0" y="3"/>
                  </a:moveTo>
                  <a:lnTo>
                    <a:pt x="4" y="0"/>
                  </a:lnTo>
                  <a:lnTo>
                    <a:pt x="32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85" name="Freeform 177"/>
            <p:cNvSpPr>
              <a:spLocks/>
            </p:cNvSpPr>
            <p:nvPr/>
          </p:nvSpPr>
          <p:spPr bwMode="auto">
            <a:xfrm>
              <a:off x="526" y="2802"/>
              <a:ext cx="1967" cy="18"/>
            </a:xfrm>
            <a:custGeom>
              <a:avLst/>
              <a:gdLst>
                <a:gd name="T0" fmla="*/ 0 w 328"/>
                <a:gd name="T1" fmla="*/ 3 h 3"/>
                <a:gd name="T2" fmla="*/ 4 w 328"/>
                <a:gd name="T3" fmla="*/ 0 h 3"/>
                <a:gd name="T4" fmla="*/ 328 w 328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" h="3">
                  <a:moveTo>
                    <a:pt x="0" y="3"/>
                  </a:moveTo>
                  <a:lnTo>
                    <a:pt x="4" y="0"/>
                  </a:lnTo>
                  <a:lnTo>
                    <a:pt x="32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86" name="Freeform 178"/>
            <p:cNvSpPr>
              <a:spLocks/>
            </p:cNvSpPr>
            <p:nvPr/>
          </p:nvSpPr>
          <p:spPr bwMode="auto">
            <a:xfrm>
              <a:off x="526" y="2652"/>
              <a:ext cx="1967" cy="18"/>
            </a:xfrm>
            <a:custGeom>
              <a:avLst/>
              <a:gdLst>
                <a:gd name="T0" fmla="*/ 0 w 328"/>
                <a:gd name="T1" fmla="*/ 3 h 3"/>
                <a:gd name="T2" fmla="*/ 4 w 328"/>
                <a:gd name="T3" fmla="*/ 0 h 3"/>
                <a:gd name="T4" fmla="*/ 328 w 328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" h="3">
                  <a:moveTo>
                    <a:pt x="0" y="3"/>
                  </a:moveTo>
                  <a:lnTo>
                    <a:pt x="4" y="0"/>
                  </a:lnTo>
                  <a:lnTo>
                    <a:pt x="32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87" name="Freeform 179"/>
            <p:cNvSpPr>
              <a:spLocks/>
            </p:cNvSpPr>
            <p:nvPr/>
          </p:nvSpPr>
          <p:spPr bwMode="auto">
            <a:xfrm>
              <a:off x="526" y="2496"/>
              <a:ext cx="1967" cy="18"/>
            </a:xfrm>
            <a:custGeom>
              <a:avLst/>
              <a:gdLst>
                <a:gd name="T0" fmla="*/ 0 w 328"/>
                <a:gd name="T1" fmla="*/ 3 h 3"/>
                <a:gd name="T2" fmla="*/ 4 w 328"/>
                <a:gd name="T3" fmla="*/ 0 h 3"/>
                <a:gd name="T4" fmla="*/ 328 w 328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" h="3">
                  <a:moveTo>
                    <a:pt x="0" y="3"/>
                  </a:moveTo>
                  <a:lnTo>
                    <a:pt x="4" y="0"/>
                  </a:lnTo>
                  <a:lnTo>
                    <a:pt x="32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88" name="Freeform 180"/>
            <p:cNvSpPr>
              <a:spLocks/>
            </p:cNvSpPr>
            <p:nvPr/>
          </p:nvSpPr>
          <p:spPr bwMode="auto">
            <a:xfrm>
              <a:off x="526" y="2346"/>
              <a:ext cx="1967" cy="18"/>
            </a:xfrm>
            <a:custGeom>
              <a:avLst/>
              <a:gdLst>
                <a:gd name="T0" fmla="*/ 0 w 328"/>
                <a:gd name="T1" fmla="*/ 3 h 3"/>
                <a:gd name="T2" fmla="*/ 4 w 328"/>
                <a:gd name="T3" fmla="*/ 0 h 3"/>
                <a:gd name="T4" fmla="*/ 328 w 328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" h="3">
                  <a:moveTo>
                    <a:pt x="0" y="3"/>
                  </a:moveTo>
                  <a:lnTo>
                    <a:pt x="4" y="0"/>
                  </a:lnTo>
                  <a:lnTo>
                    <a:pt x="32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89" name="Freeform 181"/>
            <p:cNvSpPr>
              <a:spLocks/>
            </p:cNvSpPr>
            <p:nvPr/>
          </p:nvSpPr>
          <p:spPr bwMode="auto">
            <a:xfrm>
              <a:off x="526" y="2196"/>
              <a:ext cx="1967" cy="18"/>
            </a:xfrm>
            <a:custGeom>
              <a:avLst/>
              <a:gdLst>
                <a:gd name="T0" fmla="*/ 0 w 328"/>
                <a:gd name="T1" fmla="*/ 3 h 3"/>
                <a:gd name="T2" fmla="*/ 4 w 328"/>
                <a:gd name="T3" fmla="*/ 0 h 3"/>
                <a:gd name="T4" fmla="*/ 328 w 328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" h="3">
                  <a:moveTo>
                    <a:pt x="0" y="3"/>
                  </a:moveTo>
                  <a:lnTo>
                    <a:pt x="4" y="0"/>
                  </a:lnTo>
                  <a:lnTo>
                    <a:pt x="32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90" name="Freeform 182"/>
            <p:cNvSpPr>
              <a:spLocks/>
            </p:cNvSpPr>
            <p:nvPr/>
          </p:nvSpPr>
          <p:spPr bwMode="auto">
            <a:xfrm>
              <a:off x="526" y="3558"/>
              <a:ext cx="1967" cy="18"/>
            </a:xfrm>
            <a:custGeom>
              <a:avLst/>
              <a:gdLst>
                <a:gd name="T0" fmla="*/ 1967 w 1967"/>
                <a:gd name="T1" fmla="*/ 0 h 18"/>
                <a:gd name="T2" fmla="*/ 1943 w 1967"/>
                <a:gd name="T3" fmla="*/ 18 h 18"/>
                <a:gd name="T4" fmla="*/ 0 w 1967"/>
                <a:gd name="T5" fmla="*/ 18 h 18"/>
                <a:gd name="T6" fmla="*/ 24 w 1967"/>
                <a:gd name="T7" fmla="*/ 0 h 18"/>
                <a:gd name="T8" fmla="*/ 1967 w 1967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7" h="18">
                  <a:moveTo>
                    <a:pt x="1967" y="0"/>
                  </a:moveTo>
                  <a:lnTo>
                    <a:pt x="1943" y="18"/>
                  </a:lnTo>
                  <a:lnTo>
                    <a:pt x="0" y="18"/>
                  </a:lnTo>
                  <a:lnTo>
                    <a:pt x="24" y="0"/>
                  </a:lnTo>
                  <a:lnTo>
                    <a:pt x="1967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91" name="Freeform 183"/>
            <p:cNvSpPr>
              <a:spLocks/>
            </p:cNvSpPr>
            <p:nvPr/>
          </p:nvSpPr>
          <p:spPr bwMode="auto">
            <a:xfrm>
              <a:off x="526" y="2196"/>
              <a:ext cx="24" cy="1380"/>
            </a:xfrm>
            <a:custGeom>
              <a:avLst/>
              <a:gdLst>
                <a:gd name="T0" fmla="*/ 0 w 24"/>
                <a:gd name="T1" fmla="*/ 1380 h 1380"/>
                <a:gd name="T2" fmla="*/ 0 w 24"/>
                <a:gd name="T3" fmla="*/ 18 h 1380"/>
                <a:gd name="T4" fmla="*/ 24 w 24"/>
                <a:gd name="T5" fmla="*/ 0 h 1380"/>
                <a:gd name="T6" fmla="*/ 24 w 24"/>
                <a:gd name="T7" fmla="*/ 1362 h 1380"/>
                <a:gd name="T8" fmla="*/ 0 w 24"/>
                <a:gd name="T9" fmla="*/ 1380 h 1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380">
                  <a:moveTo>
                    <a:pt x="0" y="1380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1362"/>
                  </a:lnTo>
                  <a:lnTo>
                    <a:pt x="0" y="13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92" name="Rectangle 184"/>
            <p:cNvSpPr>
              <a:spLocks noChangeArrowheads="1"/>
            </p:cNvSpPr>
            <p:nvPr/>
          </p:nvSpPr>
          <p:spPr bwMode="auto">
            <a:xfrm>
              <a:off x="550" y="2196"/>
              <a:ext cx="1943" cy="13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593" name="Freeform 185"/>
            <p:cNvSpPr>
              <a:spLocks/>
            </p:cNvSpPr>
            <p:nvPr/>
          </p:nvSpPr>
          <p:spPr bwMode="auto">
            <a:xfrm>
              <a:off x="652" y="3030"/>
              <a:ext cx="24" cy="546"/>
            </a:xfrm>
            <a:custGeom>
              <a:avLst/>
              <a:gdLst>
                <a:gd name="T0" fmla="*/ 0 w 24"/>
                <a:gd name="T1" fmla="*/ 546 h 546"/>
                <a:gd name="T2" fmla="*/ 0 w 24"/>
                <a:gd name="T3" fmla="*/ 18 h 546"/>
                <a:gd name="T4" fmla="*/ 24 w 24"/>
                <a:gd name="T5" fmla="*/ 0 h 546"/>
                <a:gd name="T6" fmla="*/ 24 w 24"/>
                <a:gd name="T7" fmla="*/ 528 h 546"/>
                <a:gd name="T8" fmla="*/ 0 w 24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46">
                  <a:moveTo>
                    <a:pt x="0" y="546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528"/>
                  </a:lnTo>
                  <a:lnTo>
                    <a:pt x="0" y="546"/>
                  </a:lnTo>
                  <a:close/>
                </a:path>
              </a:pathLst>
            </a:custGeom>
            <a:solidFill>
              <a:srgbClr val="5E7072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94" name="Rectangle 186"/>
            <p:cNvSpPr>
              <a:spLocks noChangeArrowheads="1"/>
            </p:cNvSpPr>
            <p:nvPr/>
          </p:nvSpPr>
          <p:spPr bwMode="auto">
            <a:xfrm>
              <a:off x="580" y="3048"/>
              <a:ext cx="72" cy="528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95" name="Freeform 187"/>
            <p:cNvSpPr>
              <a:spLocks/>
            </p:cNvSpPr>
            <p:nvPr/>
          </p:nvSpPr>
          <p:spPr bwMode="auto">
            <a:xfrm>
              <a:off x="580" y="3030"/>
              <a:ext cx="96" cy="18"/>
            </a:xfrm>
            <a:custGeom>
              <a:avLst/>
              <a:gdLst>
                <a:gd name="T0" fmla="*/ 72 w 96"/>
                <a:gd name="T1" fmla="*/ 18 h 18"/>
                <a:gd name="T2" fmla="*/ 96 w 96"/>
                <a:gd name="T3" fmla="*/ 0 h 18"/>
                <a:gd name="T4" fmla="*/ 24 w 96"/>
                <a:gd name="T5" fmla="*/ 0 h 18"/>
                <a:gd name="T6" fmla="*/ 0 w 96"/>
                <a:gd name="T7" fmla="*/ 18 h 18"/>
                <a:gd name="T8" fmla="*/ 72 w 9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8">
                  <a:moveTo>
                    <a:pt x="72" y="18"/>
                  </a:moveTo>
                  <a:lnTo>
                    <a:pt x="9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72" y="18"/>
                  </a:lnTo>
                  <a:close/>
                </a:path>
              </a:pathLst>
            </a:custGeom>
            <a:solidFill>
              <a:srgbClr val="8CA8AA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96" name="Freeform 188"/>
            <p:cNvSpPr>
              <a:spLocks/>
            </p:cNvSpPr>
            <p:nvPr/>
          </p:nvSpPr>
          <p:spPr bwMode="auto">
            <a:xfrm>
              <a:off x="718" y="2952"/>
              <a:ext cx="24" cy="624"/>
            </a:xfrm>
            <a:custGeom>
              <a:avLst/>
              <a:gdLst>
                <a:gd name="T0" fmla="*/ 0 w 24"/>
                <a:gd name="T1" fmla="*/ 624 h 624"/>
                <a:gd name="T2" fmla="*/ 0 w 24"/>
                <a:gd name="T3" fmla="*/ 18 h 624"/>
                <a:gd name="T4" fmla="*/ 24 w 24"/>
                <a:gd name="T5" fmla="*/ 0 h 624"/>
                <a:gd name="T6" fmla="*/ 24 w 24"/>
                <a:gd name="T7" fmla="*/ 606 h 624"/>
                <a:gd name="T8" fmla="*/ 0 w 24"/>
                <a:gd name="T9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24">
                  <a:moveTo>
                    <a:pt x="0" y="624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606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6680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97" name="Rectangle 189"/>
            <p:cNvSpPr>
              <a:spLocks noChangeArrowheads="1"/>
            </p:cNvSpPr>
            <p:nvPr/>
          </p:nvSpPr>
          <p:spPr bwMode="auto">
            <a:xfrm>
              <a:off x="652" y="2970"/>
              <a:ext cx="66" cy="60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98" name="Freeform 190"/>
            <p:cNvSpPr>
              <a:spLocks/>
            </p:cNvSpPr>
            <p:nvPr/>
          </p:nvSpPr>
          <p:spPr bwMode="auto">
            <a:xfrm>
              <a:off x="652" y="2952"/>
              <a:ext cx="90" cy="18"/>
            </a:xfrm>
            <a:custGeom>
              <a:avLst/>
              <a:gdLst>
                <a:gd name="T0" fmla="*/ 66 w 90"/>
                <a:gd name="T1" fmla="*/ 18 h 18"/>
                <a:gd name="T2" fmla="*/ 90 w 90"/>
                <a:gd name="T3" fmla="*/ 0 h 18"/>
                <a:gd name="T4" fmla="*/ 24 w 90"/>
                <a:gd name="T5" fmla="*/ 0 h 18"/>
                <a:gd name="T6" fmla="*/ 0 w 90"/>
                <a:gd name="T7" fmla="*/ 18 h 18"/>
                <a:gd name="T8" fmla="*/ 66 w 90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8">
                  <a:moveTo>
                    <a:pt x="66" y="18"/>
                  </a:moveTo>
                  <a:lnTo>
                    <a:pt x="90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6" y="18"/>
                  </a:lnTo>
                  <a:close/>
                </a:path>
              </a:pathLst>
            </a:custGeom>
            <a:solidFill>
              <a:srgbClr val="99BF99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99" name="Freeform 191"/>
            <p:cNvSpPr>
              <a:spLocks/>
            </p:cNvSpPr>
            <p:nvPr/>
          </p:nvSpPr>
          <p:spPr bwMode="auto">
            <a:xfrm>
              <a:off x="790" y="3258"/>
              <a:ext cx="24" cy="318"/>
            </a:xfrm>
            <a:custGeom>
              <a:avLst/>
              <a:gdLst>
                <a:gd name="T0" fmla="*/ 0 w 24"/>
                <a:gd name="T1" fmla="*/ 318 h 318"/>
                <a:gd name="T2" fmla="*/ 0 w 24"/>
                <a:gd name="T3" fmla="*/ 18 h 318"/>
                <a:gd name="T4" fmla="*/ 24 w 24"/>
                <a:gd name="T5" fmla="*/ 0 h 318"/>
                <a:gd name="T6" fmla="*/ 24 w 24"/>
                <a:gd name="T7" fmla="*/ 300 h 318"/>
                <a:gd name="T8" fmla="*/ 0 w 24"/>
                <a:gd name="T9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18">
                  <a:moveTo>
                    <a:pt x="0" y="318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300"/>
                  </a:lnTo>
                  <a:lnTo>
                    <a:pt x="0" y="318"/>
                  </a:lnTo>
                  <a:close/>
                </a:path>
              </a:pathLst>
            </a:custGeom>
            <a:solidFill>
              <a:srgbClr val="40004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0" name="Rectangle 192"/>
            <p:cNvSpPr>
              <a:spLocks noChangeArrowheads="1"/>
            </p:cNvSpPr>
            <p:nvPr/>
          </p:nvSpPr>
          <p:spPr bwMode="auto">
            <a:xfrm>
              <a:off x="718" y="3276"/>
              <a:ext cx="72" cy="30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1" name="Freeform 193"/>
            <p:cNvSpPr>
              <a:spLocks/>
            </p:cNvSpPr>
            <p:nvPr/>
          </p:nvSpPr>
          <p:spPr bwMode="auto">
            <a:xfrm>
              <a:off x="718" y="3258"/>
              <a:ext cx="96" cy="18"/>
            </a:xfrm>
            <a:custGeom>
              <a:avLst/>
              <a:gdLst>
                <a:gd name="T0" fmla="*/ 72 w 96"/>
                <a:gd name="T1" fmla="*/ 18 h 18"/>
                <a:gd name="T2" fmla="*/ 96 w 96"/>
                <a:gd name="T3" fmla="*/ 0 h 18"/>
                <a:gd name="T4" fmla="*/ 24 w 96"/>
                <a:gd name="T5" fmla="*/ 0 h 18"/>
                <a:gd name="T6" fmla="*/ 0 w 96"/>
                <a:gd name="T7" fmla="*/ 18 h 18"/>
                <a:gd name="T8" fmla="*/ 72 w 9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8">
                  <a:moveTo>
                    <a:pt x="72" y="18"/>
                  </a:moveTo>
                  <a:lnTo>
                    <a:pt x="9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72" y="18"/>
                  </a:lnTo>
                  <a:close/>
                </a:path>
              </a:pathLst>
            </a:custGeom>
            <a:solidFill>
              <a:srgbClr val="60006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2" name="Freeform 194"/>
            <p:cNvSpPr>
              <a:spLocks/>
            </p:cNvSpPr>
            <p:nvPr/>
          </p:nvSpPr>
          <p:spPr bwMode="auto">
            <a:xfrm>
              <a:off x="862" y="2874"/>
              <a:ext cx="24" cy="702"/>
            </a:xfrm>
            <a:custGeom>
              <a:avLst/>
              <a:gdLst>
                <a:gd name="T0" fmla="*/ 0 w 24"/>
                <a:gd name="T1" fmla="*/ 702 h 702"/>
                <a:gd name="T2" fmla="*/ 0 w 24"/>
                <a:gd name="T3" fmla="*/ 24 h 702"/>
                <a:gd name="T4" fmla="*/ 24 w 24"/>
                <a:gd name="T5" fmla="*/ 0 h 702"/>
                <a:gd name="T6" fmla="*/ 24 w 24"/>
                <a:gd name="T7" fmla="*/ 684 h 702"/>
                <a:gd name="T8" fmla="*/ 0 w 24"/>
                <a:gd name="T9" fmla="*/ 702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02">
                  <a:moveTo>
                    <a:pt x="0" y="702"/>
                  </a:moveTo>
                  <a:lnTo>
                    <a:pt x="0" y="24"/>
                  </a:lnTo>
                  <a:lnTo>
                    <a:pt x="24" y="0"/>
                  </a:lnTo>
                  <a:lnTo>
                    <a:pt x="24" y="684"/>
                  </a:lnTo>
                  <a:lnTo>
                    <a:pt x="0" y="702"/>
                  </a:lnTo>
                  <a:close/>
                </a:path>
              </a:pathLst>
            </a:custGeom>
            <a:solidFill>
              <a:srgbClr val="664D8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3" name="Rectangle 195"/>
            <p:cNvSpPr>
              <a:spLocks noChangeArrowheads="1"/>
            </p:cNvSpPr>
            <p:nvPr/>
          </p:nvSpPr>
          <p:spPr bwMode="auto">
            <a:xfrm>
              <a:off x="790" y="2898"/>
              <a:ext cx="72" cy="67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4" name="Freeform 196"/>
            <p:cNvSpPr>
              <a:spLocks/>
            </p:cNvSpPr>
            <p:nvPr/>
          </p:nvSpPr>
          <p:spPr bwMode="auto">
            <a:xfrm>
              <a:off x="790" y="2874"/>
              <a:ext cx="96" cy="24"/>
            </a:xfrm>
            <a:custGeom>
              <a:avLst/>
              <a:gdLst>
                <a:gd name="T0" fmla="*/ 72 w 96"/>
                <a:gd name="T1" fmla="*/ 24 h 24"/>
                <a:gd name="T2" fmla="*/ 96 w 96"/>
                <a:gd name="T3" fmla="*/ 0 h 24"/>
                <a:gd name="T4" fmla="*/ 24 w 96"/>
                <a:gd name="T5" fmla="*/ 0 h 24"/>
                <a:gd name="T6" fmla="*/ 0 w 96"/>
                <a:gd name="T7" fmla="*/ 24 h 24"/>
                <a:gd name="T8" fmla="*/ 72 w 96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24">
                  <a:moveTo>
                    <a:pt x="72" y="24"/>
                  </a:moveTo>
                  <a:lnTo>
                    <a:pt x="96" y="0"/>
                  </a:lnTo>
                  <a:lnTo>
                    <a:pt x="24" y="0"/>
                  </a:lnTo>
                  <a:lnTo>
                    <a:pt x="0" y="24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rgbClr val="9973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5" name="Freeform 197"/>
            <p:cNvSpPr>
              <a:spLocks/>
            </p:cNvSpPr>
            <p:nvPr/>
          </p:nvSpPr>
          <p:spPr bwMode="auto">
            <a:xfrm>
              <a:off x="1036" y="3102"/>
              <a:ext cx="24" cy="474"/>
            </a:xfrm>
            <a:custGeom>
              <a:avLst/>
              <a:gdLst>
                <a:gd name="T0" fmla="*/ 0 w 24"/>
                <a:gd name="T1" fmla="*/ 474 h 474"/>
                <a:gd name="T2" fmla="*/ 0 w 24"/>
                <a:gd name="T3" fmla="*/ 18 h 474"/>
                <a:gd name="T4" fmla="*/ 24 w 24"/>
                <a:gd name="T5" fmla="*/ 0 h 474"/>
                <a:gd name="T6" fmla="*/ 24 w 24"/>
                <a:gd name="T7" fmla="*/ 456 h 474"/>
                <a:gd name="T8" fmla="*/ 0 w 24"/>
                <a:gd name="T9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74">
                  <a:moveTo>
                    <a:pt x="0" y="474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456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rgbClr val="5E7072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6" name="Rectangle 198"/>
            <p:cNvSpPr>
              <a:spLocks noChangeArrowheads="1"/>
            </p:cNvSpPr>
            <p:nvPr/>
          </p:nvSpPr>
          <p:spPr bwMode="auto">
            <a:xfrm>
              <a:off x="970" y="3120"/>
              <a:ext cx="66" cy="45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7" name="Freeform 199"/>
            <p:cNvSpPr>
              <a:spLocks/>
            </p:cNvSpPr>
            <p:nvPr/>
          </p:nvSpPr>
          <p:spPr bwMode="auto">
            <a:xfrm>
              <a:off x="970" y="3102"/>
              <a:ext cx="90" cy="18"/>
            </a:xfrm>
            <a:custGeom>
              <a:avLst/>
              <a:gdLst>
                <a:gd name="T0" fmla="*/ 66 w 90"/>
                <a:gd name="T1" fmla="*/ 18 h 18"/>
                <a:gd name="T2" fmla="*/ 90 w 90"/>
                <a:gd name="T3" fmla="*/ 0 h 18"/>
                <a:gd name="T4" fmla="*/ 24 w 90"/>
                <a:gd name="T5" fmla="*/ 0 h 18"/>
                <a:gd name="T6" fmla="*/ 0 w 90"/>
                <a:gd name="T7" fmla="*/ 18 h 18"/>
                <a:gd name="T8" fmla="*/ 66 w 90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8">
                  <a:moveTo>
                    <a:pt x="66" y="18"/>
                  </a:moveTo>
                  <a:lnTo>
                    <a:pt x="90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6" y="18"/>
                  </a:lnTo>
                  <a:close/>
                </a:path>
              </a:pathLst>
            </a:custGeom>
            <a:solidFill>
              <a:srgbClr val="8CA8AA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8" name="Freeform 200"/>
            <p:cNvSpPr>
              <a:spLocks/>
            </p:cNvSpPr>
            <p:nvPr/>
          </p:nvSpPr>
          <p:spPr bwMode="auto">
            <a:xfrm>
              <a:off x="1108" y="3102"/>
              <a:ext cx="24" cy="474"/>
            </a:xfrm>
            <a:custGeom>
              <a:avLst/>
              <a:gdLst>
                <a:gd name="T0" fmla="*/ 0 w 24"/>
                <a:gd name="T1" fmla="*/ 474 h 474"/>
                <a:gd name="T2" fmla="*/ 0 w 24"/>
                <a:gd name="T3" fmla="*/ 18 h 474"/>
                <a:gd name="T4" fmla="*/ 24 w 24"/>
                <a:gd name="T5" fmla="*/ 0 h 474"/>
                <a:gd name="T6" fmla="*/ 24 w 24"/>
                <a:gd name="T7" fmla="*/ 456 h 474"/>
                <a:gd name="T8" fmla="*/ 0 w 24"/>
                <a:gd name="T9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74">
                  <a:moveTo>
                    <a:pt x="0" y="474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456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rgbClr val="6680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9" name="Rectangle 201"/>
            <p:cNvSpPr>
              <a:spLocks noChangeArrowheads="1"/>
            </p:cNvSpPr>
            <p:nvPr/>
          </p:nvSpPr>
          <p:spPr bwMode="auto">
            <a:xfrm>
              <a:off x="1036" y="3120"/>
              <a:ext cx="72" cy="45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0" name="Freeform 202"/>
            <p:cNvSpPr>
              <a:spLocks/>
            </p:cNvSpPr>
            <p:nvPr/>
          </p:nvSpPr>
          <p:spPr bwMode="auto">
            <a:xfrm>
              <a:off x="1036" y="3102"/>
              <a:ext cx="96" cy="18"/>
            </a:xfrm>
            <a:custGeom>
              <a:avLst/>
              <a:gdLst>
                <a:gd name="T0" fmla="*/ 72 w 96"/>
                <a:gd name="T1" fmla="*/ 18 h 18"/>
                <a:gd name="T2" fmla="*/ 96 w 96"/>
                <a:gd name="T3" fmla="*/ 0 h 18"/>
                <a:gd name="T4" fmla="*/ 24 w 96"/>
                <a:gd name="T5" fmla="*/ 0 h 18"/>
                <a:gd name="T6" fmla="*/ 0 w 96"/>
                <a:gd name="T7" fmla="*/ 18 h 18"/>
                <a:gd name="T8" fmla="*/ 72 w 9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8">
                  <a:moveTo>
                    <a:pt x="72" y="18"/>
                  </a:moveTo>
                  <a:lnTo>
                    <a:pt x="9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72" y="18"/>
                  </a:lnTo>
                  <a:close/>
                </a:path>
              </a:pathLst>
            </a:custGeom>
            <a:solidFill>
              <a:srgbClr val="99BF99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1" name="Freeform 203"/>
            <p:cNvSpPr>
              <a:spLocks/>
            </p:cNvSpPr>
            <p:nvPr/>
          </p:nvSpPr>
          <p:spPr bwMode="auto">
            <a:xfrm>
              <a:off x="1180" y="2652"/>
              <a:ext cx="24" cy="924"/>
            </a:xfrm>
            <a:custGeom>
              <a:avLst/>
              <a:gdLst>
                <a:gd name="T0" fmla="*/ 0 w 24"/>
                <a:gd name="T1" fmla="*/ 924 h 924"/>
                <a:gd name="T2" fmla="*/ 0 w 24"/>
                <a:gd name="T3" fmla="*/ 18 h 924"/>
                <a:gd name="T4" fmla="*/ 24 w 24"/>
                <a:gd name="T5" fmla="*/ 0 h 924"/>
                <a:gd name="T6" fmla="*/ 24 w 24"/>
                <a:gd name="T7" fmla="*/ 906 h 924"/>
                <a:gd name="T8" fmla="*/ 0 w 24"/>
                <a:gd name="T9" fmla="*/ 924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924">
                  <a:moveTo>
                    <a:pt x="0" y="924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906"/>
                  </a:lnTo>
                  <a:lnTo>
                    <a:pt x="0" y="924"/>
                  </a:lnTo>
                  <a:close/>
                </a:path>
              </a:pathLst>
            </a:custGeom>
            <a:solidFill>
              <a:srgbClr val="40004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2" name="Rectangle 204"/>
            <p:cNvSpPr>
              <a:spLocks noChangeArrowheads="1"/>
            </p:cNvSpPr>
            <p:nvPr/>
          </p:nvSpPr>
          <p:spPr bwMode="auto">
            <a:xfrm>
              <a:off x="1108" y="2670"/>
              <a:ext cx="72" cy="906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3" name="Freeform 205"/>
            <p:cNvSpPr>
              <a:spLocks/>
            </p:cNvSpPr>
            <p:nvPr/>
          </p:nvSpPr>
          <p:spPr bwMode="auto">
            <a:xfrm>
              <a:off x="1108" y="2652"/>
              <a:ext cx="96" cy="18"/>
            </a:xfrm>
            <a:custGeom>
              <a:avLst/>
              <a:gdLst>
                <a:gd name="T0" fmla="*/ 72 w 96"/>
                <a:gd name="T1" fmla="*/ 18 h 18"/>
                <a:gd name="T2" fmla="*/ 96 w 96"/>
                <a:gd name="T3" fmla="*/ 0 h 18"/>
                <a:gd name="T4" fmla="*/ 24 w 96"/>
                <a:gd name="T5" fmla="*/ 0 h 18"/>
                <a:gd name="T6" fmla="*/ 0 w 96"/>
                <a:gd name="T7" fmla="*/ 18 h 18"/>
                <a:gd name="T8" fmla="*/ 72 w 9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8">
                  <a:moveTo>
                    <a:pt x="72" y="18"/>
                  </a:moveTo>
                  <a:lnTo>
                    <a:pt x="9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72" y="18"/>
                  </a:lnTo>
                  <a:close/>
                </a:path>
              </a:pathLst>
            </a:custGeom>
            <a:solidFill>
              <a:srgbClr val="60006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4" name="Freeform 206"/>
            <p:cNvSpPr>
              <a:spLocks/>
            </p:cNvSpPr>
            <p:nvPr/>
          </p:nvSpPr>
          <p:spPr bwMode="auto">
            <a:xfrm>
              <a:off x="1252" y="2424"/>
              <a:ext cx="24" cy="1152"/>
            </a:xfrm>
            <a:custGeom>
              <a:avLst/>
              <a:gdLst>
                <a:gd name="T0" fmla="*/ 0 w 24"/>
                <a:gd name="T1" fmla="*/ 1152 h 1152"/>
                <a:gd name="T2" fmla="*/ 0 w 24"/>
                <a:gd name="T3" fmla="*/ 18 h 1152"/>
                <a:gd name="T4" fmla="*/ 24 w 24"/>
                <a:gd name="T5" fmla="*/ 0 h 1152"/>
                <a:gd name="T6" fmla="*/ 24 w 24"/>
                <a:gd name="T7" fmla="*/ 1134 h 1152"/>
                <a:gd name="T8" fmla="*/ 0 w 24"/>
                <a:gd name="T9" fmla="*/ 115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152">
                  <a:moveTo>
                    <a:pt x="0" y="115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1134"/>
                  </a:lnTo>
                  <a:lnTo>
                    <a:pt x="0" y="1152"/>
                  </a:lnTo>
                  <a:close/>
                </a:path>
              </a:pathLst>
            </a:custGeom>
            <a:solidFill>
              <a:srgbClr val="664D8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5" name="Rectangle 207"/>
            <p:cNvSpPr>
              <a:spLocks noChangeArrowheads="1"/>
            </p:cNvSpPr>
            <p:nvPr/>
          </p:nvSpPr>
          <p:spPr bwMode="auto">
            <a:xfrm>
              <a:off x="1180" y="2442"/>
              <a:ext cx="72" cy="1134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6" name="Freeform 208"/>
            <p:cNvSpPr>
              <a:spLocks/>
            </p:cNvSpPr>
            <p:nvPr/>
          </p:nvSpPr>
          <p:spPr bwMode="auto">
            <a:xfrm>
              <a:off x="1180" y="2424"/>
              <a:ext cx="96" cy="18"/>
            </a:xfrm>
            <a:custGeom>
              <a:avLst/>
              <a:gdLst>
                <a:gd name="T0" fmla="*/ 72 w 96"/>
                <a:gd name="T1" fmla="*/ 18 h 18"/>
                <a:gd name="T2" fmla="*/ 96 w 96"/>
                <a:gd name="T3" fmla="*/ 0 h 18"/>
                <a:gd name="T4" fmla="*/ 24 w 96"/>
                <a:gd name="T5" fmla="*/ 0 h 18"/>
                <a:gd name="T6" fmla="*/ 0 w 96"/>
                <a:gd name="T7" fmla="*/ 18 h 18"/>
                <a:gd name="T8" fmla="*/ 72 w 9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8">
                  <a:moveTo>
                    <a:pt x="72" y="18"/>
                  </a:moveTo>
                  <a:lnTo>
                    <a:pt x="9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72" y="18"/>
                  </a:lnTo>
                  <a:close/>
                </a:path>
              </a:pathLst>
            </a:custGeom>
            <a:solidFill>
              <a:srgbClr val="9973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7" name="Freeform 209"/>
            <p:cNvSpPr>
              <a:spLocks/>
            </p:cNvSpPr>
            <p:nvPr/>
          </p:nvSpPr>
          <p:spPr bwMode="auto">
            <a:xfrm>
              <a:off x="1426" y="3102"/>
              <a:ext cx="24" cy="474"/>
            </a:xfrm>
            <a:custGeom>
              <a:avLst/>
              <a:gdLst>
                <a:gd name="T0" fmla="*/ 0 w 24"/>
                <a:gd name="T1" fmla="*/ 474 h 474"/>
                <a:gd name="T2" fmla="*/ 0 w 24"/>
                <a:gd name="T3" fmla="*/ 18 h 474"/>
                <a:gd name="T4" fmla="*/ 24 w 24"/>
                <a:gd name="T5" fmla="*/ 0 h 474"/>
                <a:gd name="T6" fmla="*/ 24 w 24"/>
                <a:gd name="T7" fmla="*/ 456 h 474"/>
                <a:gd name="T8" fmla="*/ 0 w 24"/>
                <a:gd name="T9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74">
                  <a:moveTo>
                    <a:pt x="0" y="474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456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rgbClr val="5E7072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8" name="Rectangle 210"/>
            <p:cNvSpPr>
              <a:spLocks noChangeArrowheads="1"/>
            </p:cNvSpPr>
            <p:nvPr/>
          </p:nvSpPr>
          <p:spPr bwMode="auto">
            <a:xfrm>
              <a:off x="1354" y="3120"/>
              <a:ext cx="72" cy="45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9" name="Freeform 211"/>
            <p:cNvSpPr>
              <a:spLocks/>
            </p:cNvSpPr>
            <p:nvPr/>
          </p:nvSpPr>
          <p:spPr bwMode="auto">
            <a:xfrm>
              <a:off x="1354" y="3102"/>
              <a:ext cx="96" cy="18"/>
            </a:xfrm>
            <a:custGeom>
              <a:avLst/>
              <a:gdLst>
                <a:gd name="T0" fmla="*/ 72 w 96"/>
                <a:gd name="T1" fmla="*/ 18 h 18"/>
                <a:gd name="T2" fmla="*/ 96 w 96"/>
                <a:gd name="T3" fmla="*/ 0 h 18"/>
                <a:gd name="T4" fmla="*/ 24 w 96"/>
                <a:gd name="T5" fmla="*/ 0 h 18"/>
                <a:gd name="T6" fmla="*/ 0 w 96"/>
                <a:gd name="T7" fmla="*/ 18 h 18"/>
                <a:gd name="T8" fmla="*/ 72 w 9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8">
                  <a:moveTo>
                    <a:pt x="72" y="18"/>
                  </a:moveTo>
                  <a:lnTo>
                    <a:pt x="9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72" y="18"/>
                  </a:lnTo>
                  <a:close/>
                </a:path>
              </a:pathLst>
            </a:custGeom>
            <a:solidFill>
              <a:srgbClr val="8CA8AA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0" name="Freeform 212"/>
            <p:cNvSpPr>
              <a:spLocks/>
            </p:cNvSpPr>
            <p:nvPr/>
          </p:nvSpPr>
          <p:spPr bwMode="auto">
            <a:xfrm>
              <a:off x="1498" y="2724"/>
              <a:ext cx="24" cy="852"/>
            </a:xfrm>
            <a:custGeom>
              <a:avLst/>
              <a:gdLst>
                <a:gd name="T0" fmla="*/ 0 w 24"/>
                <a:gd name="T1" fmla="*/ 852 h 852"/>
                <a:gd name="T2" fmla="*/ 0 w 24"/>
                <a:gd name="T3" fmla="*/ 18 h 852"/>
                <a:gd name="T4" fmla="*/ 24 w 24"/>
                <a:gd name="T5" fmla="*/ 0 h 852"/>
                <a:gd name="T6" fmla="*/ 24 w 24"/>
                <a:gd name="T7" fmla="*/ 834 h 852"/>
                <a:gd name="T8" fmla="*/ 0 w 24"/>
                <a:gd name="T9" fmla="*/ 852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52">
                  <a:moveTo>
                    <a:pt x="0" y="85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834"/>
                  </a:lnTo>
                  <a:lnTo>
                    <a:pt x="0" y="852"/>
                  </a:lnTo>
                  <a:close/>
                </a:path>
              </a:pathLst>
            </a:custGeom>
            <a:solidFill>
              <a:srgbClr val="6680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1" name="Rectangle 213"/>
            <p:cNvSpPr>
              <a:spLocks noChangeArrowheads="1"/>
            </p:cNvSpPr>
            <p:nvPr/>
          </p:nvSpPr>
          <p:spPr bwMode="auto">
            <a:xfrm>
              <a:off x="1426" y="2742"/>
              <a:ext cx="72" cy="83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2" name="Freeform 214"/>
            <p:cNvSpPr>
              <a:spLocks/>
            </p:cNvSpPr>
            <p:nvPr/>
          </p:nvSpPr>
          <p:spPr bwMode="auto">
            <a:xfrm>
              <a:off x="1426" y="2724"/>
              <a:ext cx="96" cy="18"/>
            </a:xfrm>
            <a:custGeom>
              <a:avLst/>
              <a:gdLst>
                <a:gd name="T0" fmla="*/ 72 w 96"/>
                <a:gd name="T1" fmla="*/ 18 h 18"/>
                <a:gd name="T2" fmla="*/ 96 w 96"/>
                <a:gd name="T3" fmla="*/ 0 h 18"/>
                <a:gd name="T4" fmla="*/ 24 w 96"/>
                <a:gd name="T5" fmla="*/ 0 h 18"/>
                <a:gd name="T6" fmla="*/ 0 w 96"/>
                <a:gd name="T7" fmla="*/ 18 h 18"/>
                <a:gd name="T8" fmla="*/ 72 w 9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8">
                  <a:moveTo>
                    <a:pt x="72" y="18"/>
                  </a:moveTo>
                  <a:lnTo>
                    <a:pt x="9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72" y="18"/>
                  </a:lnTo>
                  <a:close/>
                </a:path>
              </a:pathLst>
            </a:custGeom>
            <a:solidFill>
              <a:srgbClr val="99BF99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3" name="Freeform 215"/>
            <p:cNvSpPr>
              <a:spLocks/>
            </p:cNvSpPr>
            <p:nvPr/>
          </p:nvSpPr>
          <p:spPr bwMode="auto">
            <a:xfrm>
              <a:off x="1570" y="2424"/>
              <a:ext cx="24" cy="1152"/>
            </a:xfrm>
            <a:custGeom>
              <a:avLst/>
              <a:gdLst>
                <a:gd name="T0" fmla="*/ 0 w 24"/>
                <a:gd name="T1" fmla="*/ 1152 h 1152"/>
                <a:gd name="T2" fmla="*/ 0 w 24"/>
                <a:gd name="T3" fmla="*/ 18 h 1152"/>
                <a:gd name="T4" fmla="*/ 24 w 24"/>
                <a:gd name="T5" fmla="*/ 0 h 1152"/>
                <a:gd name="T6" fmla="*/ 24 w 24"/>
                <a:gd name="T7" fmla="*/ 1134 h 1152"/>
                <a:gd name="T8" fmla="*/ 0 w 24"/>
                <a:gd name="T9" fmla="*/ 115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152">
                  <a:moveTo>
                    <a:pt x="0" y="115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1134"/>
                  </a:lnTo>
                  <a:lnTo>
                    <a:pt x="0" y="1152"/>
                  </a:lnTo>
                  <a:close/>
                </a:path>
              </a:pathLst>
            </a:custGeom>
            <a:solidFill>
              <a:srgbClr val="40004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4" name="Rectangle 216"/>
            <p:cNvSpPr>
              <a:spLocks noChangeArrowheads="1"/>
            </p:cNvSpPr>
            <p:nvPr/>
          </p:nvSpPr>
          <p:spPr bwMode="auto">
            <a:xfrm>
              <a:off x="1498" y="2442"/>
              <a:ext cx="72" cy="1134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5" name="Freeform 217"/>
            <p:cNvSpPr>
              <a:spLocks/>
            </p:cNvSpPr>
            <p:nvPr/>
          </p:nvSpPr>
          <p:spPr bwMode="auto">
            <a:xfrm>
              <a:off x="1498" y="2424"/>
              <a:ext cx="96" cy="18"/>
            </a:xfrm>
            <a:custGeom>
              <a:avLst/>
              <a:gdLst>
                <a:gd name="T0" fmla="*/ 72 w 96"/>
                <a:gd name="T1" fmla="*/ 18 h 18"/>
                <a:gd name="T2" fmla="*/ 96 w 96"/>
                <a:gd name="T3" fmla="*/ 0 h 18"/>
                <a:gd name="T4" fmla="*/ 24 w 96"/>
                <a:gd name="T5" fmla="*/ 0 h 18"/>
                <a:gd name="T6" fmla="*/ 0 w 96"/>
                <a:gd name="T7" fmla="*/ 18 h 18"/>
                <a:gd name="T8" fmla="*/ 72 w 9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8">
                  <a:moveTo>
                    <a:pt x="72" y="18"/>
                  </a:moveTo>
                  <a:lnTo>
                    <a:pt x="9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72" y="18"/>
                  </a:lnTo>
                  <a:close/>
                </a:path>
              </a:pathLst>
            </a:custGeom>
            <a:solidFill>
              <a:srgbClr val="60006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6" name="Freeform 218"/>
            <p:cNvSpPr>
              <a:spLocks/>
            </p:cNvSpPr>
            <p:nvPr/>
          </p:nvSpPr>
          <p:spPr bwMode="auto">
            <a:xfrm>
              <a:off x="1642" y="2274"/>
              <a:ext cx="24" cy="1302"/>
            </a:xfrm>
            <a:custGeom>
              <a:avLst/>
              <a:gdLst>
                <a:gd name="T0" fmla="*/ 0 w 24"/>
                <a:gd name="T1" fmla="*/ 1302 h 1302"/>
                <a:gd name="T2" fmla="*/ 0 w 24"/>
                <a:gd name="T3" fmla="*/ 18 h 1302"/>
                <a:gd name="T4" fmla="*/ 24 w 24"/>
                <a:gd name="T5" fmla="*/ 0 h 1302"/>
                <a:gd name="T6" fmla="*/ 24 w 24"/>
                <a:gd name="T7" fmla="*/ 1284 h 1302"/>
                <a:gd name="T8" fmla="*/ 0 w 24"/>
                <a:gd name="T9" fmla="*/ 1302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302">
                  <a:moveTo>
                    <a:pt x="0" y="130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1284"/>
                  </a:lnTo>
                  <a:lnTo>
                    <a:pt x="0" y="1302"/>
                  </a:lnTo>
                  <a:close/>
                </a:path>
              </a:pathLst>
            </a:custGeom>
            <a:solidFill>
              <a:srgbClr val="664D8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7" name="Rectangle 219"/>
            <p:cNvSpPr>
              <a:spLocks noChangeArrowheads="1"/>
            </p:cNvSpPr>
            <p:nvPr/>
          </p:nvSpPr>
          <p:spPr bwMode="auto">
            <a:xfrm>
              <a:off x="1570" y="2292"/>
              <a:ext cx="72" cy="1284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8" name="Freeform 220"/>
            <p:cNvSpPr>
              <a:spLocks/>
            </p:cNvSpPr>
            <p:nvPr/>
          </p:nvSpPr>
          <p:spPr bwMode="auto">
            <a:xfrm>
              <a:off x="1570" y="2274"/>
              <a:ext cx="96" cy="18"/>
            </a:xfrm>
            <a:custGeom>
              <a:avLst/>
              <a:gdLst>
                <a:gd name="T0" fmla="*/ 72 w 96"/>
                <a:gd name="T1" fmla="*/ 18 h 18"/>
                <a:gd name="T2" fmla="*/ 96 w 96"/>
                <a:gd name="T3" fmla="*/ 0 h 18"/>
                <a:gd name="T4" fmla="*/ 24 w 96"/>
                <a:gd name="T5" fmla="*/ 0 h 18"/>
                <a:gd name="T6" fmla="*/ 0 w 96"/>
                <a:gd name="T7" fmla="*/ 18 h 18"/>
                <a:gd name="T8" fmla="*/ 72 w 9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8">
                  <a:moveTo>
                    <a:pt x="72" y="18"/>
                  </a:moveTo>
                  <a:lnTo>
                    <a:pt x="9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72" y="18"/>
                  </a:lnTo>
                  <a:close/>
                </a:path>
              </a:pathLst>
            </a:custGeom>
            <a:solidFill>
              <a:srgbClr val="9973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9" name="Freeform 221"/>
            <p:cNvSpPr>
              <a:spLocks/>
            </p:cNvSpPr>
            <p:nvPr/>
          </p:nvSpPr>
          <p:spPr bwMode="auto">
            <a:xfrm>
              <a:off x="1815" y="3102"/>
              <a:ext cx="24" cy="474"/>
            </a:xfrm>
            <a:custGeom>
              <a:avLst/>
              <a:gdLst>
                <a:gd name="T0" fmla="*/ 0 w 24"/>
                <a:gd name="T1" fmla="*/ 474 h 474"/>
                <a:gd name="T2" fmla="*/ 0 w 24"/>
                <a:gd name="T3" fmla="*/ 18 h 474"/>
                <a:gd name="T4" fmla="*/ 24 w 24"/>
                <a:gd name="T5" fmla="*/ 0 h 474"/>
                <a:gd name="T6" fmla="*/ 24 w 24"/>
                <a:gd name="T7" fmla="*/ 456 h 474"/>
                <a:gd name="T8" fmla="*/ 0 w 24"/>
                <a:gd name="T9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74">
                  <a:moveTo>
                    <a:pt x="0" y="474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456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rgbClr val="5E7072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0" name="Rectangle 222"/>
            <p:cNvSpPr>
              <a:spLocks noChangeArrowheads="1"/>
            </p:cNvSpPr>
            <p:nvPr/>
          </p:nvSpPr>
          <p:spPr bwMode="auto">
            <a:xfrm>
              <a:off x="1744" y="3120"/>
              <a:ext cx="71" cy="45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1" name="Freeform 223"/>
            <p:cNvSpPr>
              <a:spLocks/>
            </p:cNvSpPr>
            <p:nvPr/>
          </p:nvSpPr>
          <p:spPr bwMode="auto">
            <a:xfrm>
              <a:off x="1744" y="3102"/>
              <a:ext cx="95" cy="18"/>
            </a:xfrm>
            <a:custGeom>
              <a:avLst/>
              <a:gdLst>
                <a:gd name="T0" fmla="*/ 71 w 95"/>
                <a:gd name="T1" fmla="*/ 18 h 18"/>
                <a:gd name="T2" fmla="*/ 95 w 95"/>
                <a:gd name="T3" fmla="*/ 0 h 18"/>
                <a:gd name="T4" fmla="*/ 24 w 95"/>
                <a:gd name="T5" fmla="*/ 0 h 18"/>
                <a:gd name="T6" fmla="*/ 0 w 95"/>
                <a:gd name="T7" fmla="*/ 18 h 18"/>
                <a:gd name="T8" fmla="*/ 71 w 95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8">
                  <a:moveTo>
                    <a:pt x="71" y="18"/>
                  </a:moveTo>
                  <a:lnTo>
                    <a:pt x="95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71" y="18"/>
                  </a:lnTo>
                  <a:close/>
                </a:path>
              </a:pathLst>
            </a:custGeom>
            <a:solidFill>
              <a:srgbClr val="8CA8AA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2" name="Freeform 224"/>
            <p:cNvSpPr>
              <a:spLocks/>
            </p:cNvSpPr>
            <p:nvPr/>
          </p:nvSpPr>
          <p:spPr bwMode="auto">
            <a:xfrm>
              <a:off x="1887" y="2952"/>
              <a:ext cx="24" cy="624"/>
            </a:xfrm>
            <a:custGeom>
              <a:avLst/>
              <a:gdLst>
                <a:gd name="T0" fmla="*/ 0 w 24"/>
                <a:gd name="T1" fmla="*/ 624 h 624"/>
                <a:gd name="T2" fmla="*/ 0 w 24"/>
                <a:gd name="T3" fmla="*/ 18 h 624"/>
                <a:gd name="T4" fmla="*/ 24 w 24"/>
                <a:gd name="T5" fmla="*/ 0 h 624"/>
                <a:gd name="T6" fmla="*/ 24 w 24"/>
                <a:gd name="T7" fmla="*/ 606 h 624"/>
                <a:gd name="T8" fmla="*/ 0 w 24"/>
                <a:gd name="T9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24">
                  <a:moveTo>
                    <a:pt x="0" y="624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606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6680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3" name="Rectangle 225"/>
            <p:cNvSpPr>
              <a:spLocks noChangeArrowheads="1"/>
            </p:cNvSpPr>
            <p:nvPr/>
          </p:nvSpPr>
          <p:spPr bwMode="auto">
            <a:xfrm>
              <a:off x="1815" y="2970"/>
              <a:ext cx="72" cy="60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4" name="Freeform 226"/>
            <p:cNvSpPr>
              <a:spLocks/>
            </p:cNvSpPr>
            <p:nvPr/>
          </p:nvSpPr>
          <p:spPr bwMode="auto">
            <a:xfrm>
              <a:off x="1815" y="2952"/>
              <a:ext cx="96" cy="18"/>
            </a:xfrm>
            <a:custGeom>
              <a:avLst/>
              <a:gdLst>
                <a:gd name="T0" fmla="*/ 72 w 96"/>
                <a:gd name="T1" fmla="*/ 18 h 18"/>
                <a:gd name="T2" fmla="*/ 96 w 96"/>
                <a:gd name="T3" fmla="*/ 0 h 18"/>
                <a:gd name="T4" fmla="*/ 24 w 96"/>
                <a:gd name="T5" fmla="*/ 0 h 18"/>
                <a:gd name="T6" fmla="*/ 0 w 96"/>
                <a:gd name="T7" fmla="*/ 18 h 18"/>
                <a:gd name="T8" fmla="*/ 72 w 9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8">
                  <a:moveTo>
                    <a:pt x="72" y="18"/>
                  </a:moveTo>
                  <a:lnTo>
                    <a:pt x="9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72" y="18"/>
                  </a:lnTo>
                  <a:close/>
                </a:path>
              </a:pathLst>
            </a:custGeom>
            <a:solidFill>
              <a:srgbClr val="99BF99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5" name="Freeform 227"/>
            <p:cNvSpPr>
              <a:spLocks/>
            </p:cNvSpPr>
            <p:nvPr/>
          </p:nvSpPr>
          <p:spPr bwMode="auto">
            <a:xfrm>
              <a:off x="1959" y="2574"/>
              <a:ext cx="24" cy="1002"/>
            </a:xfrm>
            <a:custGeom>
              <a:avLst/>
              <a:gdLst>
                <a:gd name="T0" fmla="*/ 0 w 24"/>
                <a:gd name="T1" fmla="*/ 1002 h 1002"/>
                <a:gd name="T2" fmla="*/ 0 w 24"/>
                <a:gd name="T3" fmla="*/ 18 h 1002"/>
                <a:gd name="T4" fmla="*/ 24 w 24"/>
                <a:gd name="T5" fmla="*/ 0 h 1002"/>
                <a:gd name="T6" fmla="*/ 24 w 24"/>
                <a:gd name="T7" fmla="*/ 984 h 1002"/>
                <a:gd name="T8" fmla="*/ 0 w 24"/>
                <a:gd name="T9" fmla="*/ 1002 h 1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02">
                  <a:moveTo>
                    <a:pt x="0" y="100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984"/>
                  </a:lnTo>
                  <a:lnTo>
                    <a:pt x="0" y="1002"/>
                  </a:lnTo>
                  <a:close/>
                </a:path>
              </a:pathLst>
            </a:custGeom>
            <a:solidFill>
              <a:srgbClr val="40004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6" name="Rectangle 228"/>
            <p:cNvSpPr>
              <a:spLocks noChangeArrowheads="1"/>
            </p:cNvSpPr>
            <p:nvPr/>
          </p:nvSpPr>
          <p:spPr bwMode="auto">
            <a:xfrm>
              <a:off x="1887" y="2592"/>
              <a:ext cx="72" cy="984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7" name="Freeform 229"/>
            <p:cNvSpPr>
              <a:spLocks/>
            </p:cNvSpPr>
            <p:nvPr/>
          </p:nvSpPr>
          <p:spPr bwMode="auto">
            <a:xfrm>
              <a:off x="1887" y="2574"/>
              <a:ext cx="96" cy="18"/>
            </a:xfrm>
            <a:custGeom>
              <a:avLst/>
              <a:gdLst>
                <a:gd name="T0" fmla="*/ 72 w 96"/>
                <a:gd name="T1" fmla="*/ 18 h 18"/>
                <a:gd name="T2" fmla="*/ 96 w 96"/>
                <a:gd name="T3" fmla="*/ 0 h 18"/>
                <a:gd name="T4" fmla="*/ 24 w 96"/>
                <a:gd name="T5" fmla="*/ 0 h 18"/>
                <a:gd name="T6" fmla="*/ 0 w 96"/>
                <a:gd name="T7" fmla="*/ 18 h 18"/>
                <a:gd name="T8" fmla="*/ 72 w 9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8">
                  <a:moveTo>
                    <a:pt x="72" y="18"/>
                  </a:moveTo>
                  <a:lnTo>
                    <a:pt x="9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72" y="18"/>
                  </a:lnTo>
                  <a:close/>
                </a:path>
              </a:pathLst>
            </a:custGeom>
            <a:solidFill>
              <a:srgbClr val="60006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8" name="Freeform 230"/>
            <p:cNvSpPr>
              <a:spLocks/>
            </p:cNvSpPr>
            <p:nvPr/>
          </p:nvSpPr>
          <p:spPr bwMode="auto">
            <a:xfrm>
              <a:off x="2025" y="2196"/>
              <a:ext cx="24" cy="1380"/>
            </a:xfrm>
            <a:custGeom>
              <a:avLst/>
              <a:gdLst>
                <a:gd name="T0" fmla="*/ 0 w 24"/>
                <a:gd name="T1" fmla="*/ 1380 h 1380"/>
                <a:gd name="T2" fmla="*/ 0 w 24"/>
                <a:gd name="T3" fmla="*/ 18 h 1380"/>
                <a:gd name="T4" fmla="*/ 24 w 24"/>
                <a:gd name="T5" fmla="*/ 0 h 1380"/>
                <a:gd name="T6" fmla="*/ 24 w 24"/>
                <a:gd name="T7" fmla="*/ 1362 h 1380"/>
                <a:gd name="T8" fmla="*/ 0 w 24"/>
                <a:gd name="T9" fmla="*/ 1380 h 1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380">
                  <a:moveTo>
                    <a:pt x="0" y="1380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1362"/>
                  </a:lnTo>
                  <a:lnTo>
                    <a:pt x="0" y="1380"/>
                  </a:lnTo>
                  <a:close/>
                </a:path>
              </a:pathLst>
            </a:custGeom>
            <a:solidFill>
              <a:srgbClr val="664D8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9" name="Rectangle 231"/>
            <p:cNvSpPr>
              <a:spLocks noChangeArrowheads="1"/>
            </p:cNvSpPr>
            <p:nvPr/>
          </p:nvSpPr>
          <p:spPr bwMode="auto">
            <a:xfrm>
              <a:off x="1959" y="2214"/>
              <a:ext cx="66" cy="136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0" name="Freeform 232"/>
            <p:cNvSpPr>
              <a:spLocks/>
            </p:cNvSpPr>
            <p:nvPr/>
          </p:nvSpPr>
          <p:spPr bwMode="auto">
            <a:xfrm>
              <a:off x="1959" y="2196"/>
              <a:ext cx="90" cy="18"/>
            </a:xfrm>
            <a:custGeom>
              <a:avLst/>
              <a:gdLst>
                <a:gd name="T0" fmla="*/ 66 w 90"/>
                <a:gd name="T1" fmla="*/ 18 h 18"/>
                <a:gd name="T2" fmla="*/ 90 w 90"/>
                <a:gd name="T3" fmla="*/ 0 h 18"/>
                <a:gd name="T4" fmla="*/ 24 w 90"/>
                <a:gd name="T5" fmla="*/ 0 h 18"/>
                <a:gd name="T6" fmla="*/ 0 w 90"/>
                <a:gd name="T7" fmla="*/ 18 h 18"/>
                <a:gd name="T8" fmla="*/ 66 w 90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8">
                  <a:moveTo>
                    <a:pt x="66" y="18"/>
                  </a:moveTo>
                  <a:lnTo>
                    <a:pt x="90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6" y="18"/>
                  </a:lnTo>
                  <a:close/>
                </a:path>
              </a:pathLst>
            </a:custGeom>
            <a:solidFill>
              <a:srgbClr val="9973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1" name="Freeform 233"/>
            <p:cNvSpPr>
              <a:spLocks/>
            </p:cNvSpPr>
            <p:nvPr/>
          </p:nvSpPr>
          <p:spPr bwMode="auto">
            <a:xfrm>
              <a:off x="2205" y="3408"/>
              <a:ext cx="24" cy="168"/>
            </a:xfrm>
            <a:custGeom>
              <a:avLst/>
              <a:gdLst>
                <a:gd name="T0" fmla="*/ 0 w 24"/>
                <a:gd name="T1" fmla="*/ 168 h 168"/>
                <a:gd name="T2" fmla="*/ 0 w 24"/>
                <a:gd name="T3" fmla="*/ 18 h 168"/>
                <a:gd name="T4" fmla="*/ 24 w 24"/>
                <a:gd name="T5" fmla="*/ 0 h 168"/>
                <a:gd name="T6" fmla="*/ 24 w 24"/>
                <a:gd name="T7" fmla="*/ 150 h 168"/>
                <a:gd name="T8" fmla="*/ 0 w 24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8">
                  <a:moveTo>
                    <a:pt x="0" y="168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150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5E7072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2" name="Rectangle 234"/>
            <p:cNvSpPr>
              <a:spLocks noChangeArrowheads="1"/>
            </p:cNvSpPr>
            <p:nvPr/>
          </p:nvSpPr>
          <p:spPr bwMode="auto">
            <a:xfrm>
              <a:off x="2133" y="3426"/>
              <a:ext cx="72" cy="150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3" name="Freeform 235"/>
            <p:cNvSpPr>
              <a:spLocks/>
            </p:cNvSpPr>
            <p:nvPr/>
          </p:nvSpPr>
          <p:spPr bwMode="auto">
            <a:xfrm>
              <a:off x="2133" y="3408"/>
              <a:ext cx="96" cy="18"/>
            </a:xfrm>
            <a:custGeom>
              <a:avLst/>
              <a:gdLst>
                <a:gd name="T0" fmla="*/ 72 w 96"/>
                <a:gd name="T1" fmla="*/ 18 h 18"/>
                <a:gd name="T2" fmla="*/ 96 w 96"/>
                <a:gd name="T3" fmla="*/ 0 h 18"/>
                <a:gd name="T4" fmla="*/ 24 w 96"/>
                <a:gd name="T5" fmla="*/ 0 h 18"/>
                <a:gd name="T6" fmla="*/ 0 w 96"/>
                <a:gd name="T7" fmla="*/ 18 h 18"/>
                <a:gd name="T8" fmla="*/ 72 w 9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8">
                  <a:moveTo>
                    <a:pt x="72" y="18"/>
                  </a:moveTo>
                  <a:lnTo>
                    <a:pt x="9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72" y="18"/>
                  </a:lnTo>
                  <a:close/>
                </a:path>
              </a:pathLst>
            </a:custGeom>
            <a:solidFill>
              <a:srgbClr val="8CA8AA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4" name="Freeform 236"/>
            <p:cNvSpPr>
              <a:spLocks/>
            </p:cNvSpPr>
            <p:nvPr/>
          </p:nvSpPr>
          <p:spPr bwMode="auto">
            <a:xfrm>
              <a:off x="2277" y="2952"/>
              <a:ext cx="24" cy="624"/>
            </a:xfrm>
            <a:custGeom>
              <a:avLst/>
              <a:gdLst>
                <a:gd name="T0" fmla="*/ 0 w 24"/>
                <a:gd name="T1" fmla="*/ 624 h 624"/>
                <a:gd name="T2" fmla="*/ 0 w 24"/>
                <a:gd name="T3" fmla="*/ 18 h 624"/>
                <a:gd name="T4" fmla="*/ 24 w 24"/>
                <a:gd name="T5" fmla="*/ 0 h 624"/>
                <a:gd name="T6" fmla="*/ 24 w 24"/>
                <a:gd name="T7" fmla="*/ 606 h 624"/>
                <a:gd name="T8" fmla="*/ 0 w 24"/>
                <a:gd name="T9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24">
                  <a:moveTo>
                    <a:pt x="0" y="624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606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6680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5" name="Rectangle 237"/>
            <p:cNvSpPr>
              <a:spLocks noChangeArrowheads="1"/>
            </p:cNvSpPr>
            <p:nvPr/>
          </p:nvSpPr>
          <p:spPr bwMode="auto">
            <a:xfrm>
              <a:off x="2205" y="2970"/>
              <a:ext cx="72" cy="60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6" name="Freeform 238"/>
            <p:cNvSpPr>
              <a:spLocks/>
            </p:cNvSpPr>
            <p:nvPr/>
          </p:nvSpPr>
          <p:spPr bwMode="auto">
            <a:xfrm>
              <a:off x="2205" y="2952"/>
              <a:ext cx="96" cy="18"/>
            </a:xfrm>
            <a:custGeom>
              <a:avLst/>
              <a:gdLst>
                <a:gd name="T0" fmla="*/ 72 w 96"/>
                <a:gd name="T1" fmla="*/ 18 h 18"/>
                <a:gd name="T2" fmla="*/ 96 w 96"/>
                <a:gd name="T3" fmla="*/ 0 h 18"/>
                <a:gd name="T4" fmla="*/ 24 w 96"/>
                <a:gd name="T5" fmla="*/ 0 h 18"/>
                <a:gd name="T6" fmla="*/ 0 w 96"/>
                <a:gd name="T7" fmla="*/ 18 h 18"/>
                <a:gd name="T8" fmla="*/ 72 w 9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8">
                  <a:moveTo>
                    <a:pt x="72" y="18"/>
                  </a:moveTo>
                  <a:lnTo>
                    <a:pt x="9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72" y="18"/>
                  </a:lnTo>
                  <a:close/>
                </a:path>
              </a:pathLst>
            </a:custGeom>
            <a:solidFill>
              <a:srgbClr val="99BF99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7" name="Freeform 239"/>
            <p:cNvSpPr>
              <a:spLocks/>
            </p:cNvSpPr>
            <p:nvPr/>
          </p:nvSpPr>
          <p:spPr bwMode="auto">
            <a:xfrm>
              <a:off x="2343" y="2874"/>
              <a:ext cx="24" cy="702"/>
            </a:xfrm>
            <a:custGeom>
              <a:avLst/>
              <a:gdLst>
                <a:gd name="T0" fmla="*/ 0 w 24"/>
                <a:gd name="T1" fmla="*/ 702 h 702"/>
                <a:gd name="T2" fmla="*/ 0 w 24"/>
                <a:gd name="T3" fmla="*/ 24 h 702"/>
                <a:gd name="T4" fmla="*/ 24 w 24"/>
                <a:gd name="T5" fmla="*/ 0 h 702"/>
                <a:gd name="T6" fmla="*/ 24 w 24"/>
                <a:gd name="T7" fmla="*/ 684 h 702"/>
                <a:gd name="T8" fmla="*/ 0 w 24"/>
                <a:gd name="T9" fmla="*/ 702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02">
                  <a:moveTo>
                    <a:pt x="0" y="702"/>
                  </a:moveTo>
                  <a:lnTo>
                    <a:pt x="0" y="24"/>
                  </a:lnTo>
                  <a:lnTo>
                    <a:pt x="24" y="0"/>
                  </a:lnTo>
                  <a:lnTo>
                    <a:pt x="24" y="684"/>
                  </a:lnTo>
                  <a:lnTo>
                    <a:pt x="0" y="702"/>
                  </a:lnTo>
                  <a:close/>
                </a:path>
              </a:pathLst>
            </a:custGeom>
            <a:solidFill>
              <a:srgbClr val="40004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8" name="Rectangle 240"/>
            <p:cNvSpPr>
              <a:spLocks noChangeArrowheads="1"/>
            </p:cNvSpPr>
            <p:nvPr/>
          </p:nvSpPr>
          <p:spPr bwMode="auto">
            <a:xfrm>
              <a:off x="2277" y="2898"/>
              <a:ext cx="66" cy="678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9" name="Freeform 241"/>
            <p:cNvSpPr>
              <a:spLocks/>
            </p:cNvSpPr>
            <p:nvPr/>
          </p:nvSpPr>
          <p:spPr bwMode="auto">
            <a:xfrm>
              <a:off x="2277" y="2874"/>
              <a:ext cx="90" cy="24"/>
            </a:xfrm>
            <a:custGeom>
              <a:avLst/>
              <a:gdLst>
                <a:gd name="T0" fmla="*/ 66 w 90"/>
                <a:gd name="T1" fmla="*/ 24 h 24"/>
                <a:gd name="T2" fmla="*/ 90 w 90"/>
                <a:gd name="T3" fmla="*/ 0 h 24"/>
                <a:gd name="T4" fmla="*/ 24 w 90"/>
                <a:gd name="T5" fmla="*/ 0 h 24"/>
                <a:gd name="T6" fmla="*/ 0 w 90"/>
                <a:gd name="T7" fmla="*/ 24 h 24"/>
                <a:gd name="T8" fmla="*/ 66 w 9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4">
                  <a:moveTo>
                    <a:pt x="66" y="24"/>
                  </a:moveTo>
                  <a:lnTo>
                    <a:pt x="90" y="0"/>
                  </a:lnTo>
                  <a:lnTo>
                    <a:pt x="24" y="0"/>
                  </a:lnTo>
                  <a:lnTo>
                    <a:pt x="0" y="24"/>
                  </a:lnTo>
                  <a:lnTo>
                    <a:pt x="66" y="24"/>
                  </a:lnTo>
                  <a:close/>
                </a:path>
              </a:pathLst>
            </a:custGeom>
            <a:solidFill>
              <a:srgbClr val="60006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50" name="Freeform 242"/>
            <p:cNvSpPr>
              <a:spLocks/>
            </p:cNvSpPr>
            <p:nvPr/>
          </p:nvSpPr>
          <p:spPr bwMode="auto">
            <a:xfrm>
              <a:off x="2415" y="2424"/>
              <a:ext cx="24" cy="1152"/>
            </a:xfrm>
            <a:custGeom>
              <a:avLst/>
              <a:gdLst>
                <a:gd name="T0" fmla="*/ 0 w 24"/>
                <a:gd name="T1" fmla="*/ 1152 h 1152"/>
                <a:gd name="T2" fmla="*/ 0 w 24"/>
                <a:gd name="T3" fmla="*/ 18 h 1152"/>
                <a:gd name="T4" fmla="*/ 24 w 24"/>
                <a:gd name="T5" fmla="*/ 0 h 1152"/>
                <a:gd name="T6" fmla="*/ 24 w 24"/>
                <a:gd name="T7" fmla="*/ 1134 h 1152"/>
                <a:gd name="T8" fmla="*/ 0 w 24"/>
                <a:gd name="T9" fmla="*/ 115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152">
                  <a:moveTo>
                    <a:pt x="0" y="115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1134"/>
                  </a:lnTo>
                  <a:lnTo>
                    <a:pt x="0" y="1152"/>
                  </a:lnTo>
                  <a:close/>
                </a:path>
              </a:pathLst>
            </a:custGeom>
            <a:solidFill>
              <a:srgbClr val="664D8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51" name="Rectangle 243"/>
            <p:cNvSpPr>
              <a:spLocks noChangeArrowheads="1"/>
            </p:cNvSpPr>
            <p:nvPr/>
          </p:nvSpPr>
          <p:spPr bwMode="auto">
            <a:xfrm>
              <a:off x="2343" y="2442"/>
              <a:ext cx="72" cy="1134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52" name="Freeform 244"/>
            <p:cNvSpPr>
              <a:spLocks/>
            </p:cNvSpPr>
            <p:nvPr/>
          </p:nvSpPr>
          <p:spPr bwMode="auto">
            <a:xfrm>
              <a:off x="2343" y="2424"/>
              <a:ext cx="96" cy="18"/>
            </a:xfrm>
            <a:custGeom>
              <a:avLst/>
              <a:gdLst>
                <a:gd name="T0" fmla="*/ 72 w 96"/>
                <a:gd name="T1" fmla="*/ 18 h 18"/>
                <a:gd name="T2" fmla="*/ 96 w 96"/>
                <a:gd name="T3" fmla="*/ 0 h 18"/>
                <a:gd name="T4" fmla="*/ 24 w 96"/>
                <a:gd name="T5" fmla="*/ 0 h 18"/>
                <a:gd name="T6" fmla="*/ 0 w 96"/>
                <a:gd name="T7" fmla="*/ 18 h 18"/>
                <a:gd name="T8" fmla="*/ 72 w 9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8">
                  <a:moveTo>
                    <a:pt x="72" y="18"/>
                  </a:moveTo>
                  <a:lnTo>
                    <a:pt x="9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72" y="18"/>
                  </a:lnTo>
                  <a:close/>
                </a:path>
              </a:pathLst>
            </a:custGeom>
            <a:solidFill>
              <a:srgbClr val="9973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53" name="Line 245"/>
            <p:cNvSpPr>
              <a:spLocks noChangeShapeType="1"/>
            </p:cNvSpPr>
            <p:nvPr/>
          </p:nvSpPr>
          <p:spPr bwMode="auto">
            <a:xfrm flipV="1">
              <a:off x="526" y="2214"/>
              <a:ext cx="1" cy="13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54" name="Line 246"/>
            <p:cNvSpPr>
              <a:spLocks noChangeShapeType="1"/>
            </p:cNvSpPr>
            <p:nvPr/>
          </p:nvSpPr>
          <p:spPr bwMode="auto">
            <a:xfrm flipH="1">
              <a:off x="502" y="3576"/>
              <a:ext cx="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55" name="Line 247"/>
            <p:cNvSpPr>
              <a:spLocks noChangeShapeType="1"/>
            </p:cNvSpPr>
            <p:nvPr/>
          </p:nvSpPr>
          <p:spPr bwMode="auto">
            <a:xfrm flipH="1">
              <a:off x="502" y="3426"/>
              <a:ext cx="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56" name="Line 248"/>
            <p:cNvSpPr>
              <a:spLocks noChangeShapeType="1"/>
            </p:cNvSpPr>
            <p:nvPr/>
          </p:nvSpPr>
          <p:spPr bwMode="auto">
            <a:xfrm flipH="1">
              <a:off x="502" y="3276"/>
              <a:ext cx="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57" name="Line 249"/>
            <p:cNvSpPr>
              <a:spLocks noChangeShapeType="1"/>
            </p:cNvSpPr>
            <p:nvPr/>
          </p:nvSpPr>
          <p:spPr bwMode="auto">
            <a:xfrm flipH="1">
              <a:off x="502" y="3120"/>
              <a:ext cx="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58" name="Line 250"/>
            <p:cNvSpPr>
              <a:spLocks noChangeShapeType="1"/>
            </p:cNvSpPr>
            <p:nvPr/>
          </p:nvSpPr>
          <p:spPr bwMode="auto">
            <a:xfrm flipH="1">
              <a:off x="502" y="2970"/>
              <a:ext cx="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59" name="Line 251"/>
            <p:cNvSpPr>
              <a:spLocks noChangeShapeType="1"/>
            </p:cNvSpPr>
            <p:nvPr/>
          </p:nvSpPr>
          <p:spPr bwMode="auto">
            <a:xfrm flipH="1">
              <a:off x="502" y="2820"/>
              <a:ext cx="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60" name="Line 252"/>
            <p:cNvSpPr>
              <a:spLocks noChangeShapeType="1"/>
            </p:cNvSpPr>
            <p:nvPr/>
          </p:nvSpPr>
          <p:spPr bwMode="auto">
            <a:xfrm flipH="1">
              <a:off x="502" y="2670"/>
              <a:ext cx="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61" name="Line 253"/>
            <p:cNvSpPr>
              <a:spLocks noChangeShapeType="1"/>
            </p:cNvSpPr>
            <p:nvPr/>
          </p:nvSpPr>
          <p:spPr bwMode="auto">
            <a:xfrm flipH="1">
              <a:off x="502" y="2514"/>
              <a:ext cx="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62" name="Line 254"/>
            <p:cNvSpPr>
              <a:spLocks noChangeShapeType="1"/>
            </p:cNvSpPr>
            <p:nvPr/>
          </p:nvSpPr>
          <p:spPr bwMode="auto">
            <a:xfrm flipH="1">
              <a:off x="502" y="2364"/>
              <a:ext cx="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63" name="Line 255"/>
            <p:cNvSpPr>
              <a:spLocks noChangeShapeType="1"/>
            </p:cNvSpPr>
            <p:nvPr/>
          </p:nvSpPr>
          <p:spPr bwMode="auto">
            <a:xfrm flipH="1">
              <a:off x="502" y="2214"/>
              <a:ext cx="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64" name="Rectangle 256"/>
            <p:cNvSpPr>
              <a:spLocks noChangeArrowheads="1"/>
            </p:cNvSpPr>
            <p:nvPr/>
          </p:nvSpPr>
          <p:spPr bwMode="auto">
            <a:xfrm>
              <a:off x="424" y="3510"/>
              <a:ext cx="11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/>
            </a:p>
          </p:txBody>
        </p:sp>
        <p:sp>
          <p:nvSpPr>
            <p:cNvPr id="17665" name="Rectangle 257"/>
            <p:cNvSpPr>
              <a:spLocks noChangeArrowheads="1"/>
            </p:cNvSpPr>
            <p:nvPr/>
          </p:nvSpPr>
          <p:spPr bwMode="auto">
            <a:xfrm>
              <a:off x="424" y="3360"/>
              <a:ext cx="11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ru-RU"/>
            </a:p>
          </p:txBody>
        </p:sp>
        <p:sp>
          <p:nvSpPr>
            <p:cNvPr id="17666" name="Rectangle 258"/>
            <p:cNvSpPr>
              <a:spLocks noChangeArrowheads="1"/>
            </p:cNvSpPr>
            <p:nvPr/>
          </p:nvSpPr>
          <p:spPr bwMode="auto">
            <a:xfrm>
              <a:off x="424" y="3210"/>
              <a:ext cx="11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ru-RU"/>
            </a:p>
          </p:txBody>
        </p:sp>
        <p:sp>
          <p:nvSpPr>
            <p:cNvPr id="17667" name="Rectangle 259"/>
            <p:cNvSpPr>
              <a:spLocks noChangeArrowheads="1"/>
            </p:cNvSpPr>
            <p:nvPr/>
          </p:nvSpPr>
          <p:spPr bwMode="auto">
            <a:xfrm>
              <a:off x="424" y="3054"/>
              <a:ext cx="11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ru-RU"/>
            </a:p>
          </p:txBody>
        </p:sp>
        <p:sp>
          <p:nvSpPr>
            <p:cNvPr id="17668" name="Rectangle 260"/>
            <p:cNvSpPr>
              <a:spLocks noChangeArrowheads="1"/>
            </p:cNvSpPr>
            <p:nvPr/>
          </p:nvSpPr>
          <p:spPr bwMode="auto">
            <a:xfrm>
              <a:off x="424" y="2904"/>
              <a:ext cx="11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</a:rPr>
                <a:t>8</a:t>
              </a:r>
              <a:endParaRPr lang="ru-RU"/>
            </a:p>
          </p:txBody>
        </p:sp>
        <p:sp>
          <p:nvSpPr>
            <p:cNvPr id="17669" name="Rectangle 261"/>
            <p:cNvSpPr>
              <a:spLocks noChangeArrowheads="1"/>
            </p:cNvSpPr>
            <p:nvPr/>
          </p:nvSpPr>
          <p:spPr bwMode="auto">
            <a:xfrm>
              <a:off x="364" y="2754"/>
              <a:ext cx="17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</a:rPr>
                <a:t>10</a:t>
              </a:r>
              <a:endParaRPr lang="ru-RU"/>
            </a:p>
          </p:txBody>
        </p:sp>
        <p:sp>
          <p:nvSpPr>
            <p:cNvPr id="17670" name="Rectangle 262"/>
            <p:cNvSpPr>
              <a:spLocks noChangeArrowheads="1"/>
            </p:cNvSpPr>
            <p:nvPr/>
          </p:nvSpPr>
          <p:spPr bwMode="auto">
            <a:xfrm>
              <a:off x="364" y="2604"/>
              <a:ext cx="17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</a:rPr>
                <a:t>12</a:t>
              </a:r>
              <a:endParaRPr lang="ru-RU"/>
            </a:p>
          </p:txBody>
        </p:sp>
        <p:sp>
          <p:nvSpPr>
            <p:cNvPr id="17671" name="Rectangle 263"/>
            <p:cNvSpPr>
              <a:spLocks noChangeArrowheads="1"/>
            </p:cNvSpPr>
            <p:nvPr/>
          </p:nvSpPr>
          <p:spPr bwMode="auto">
            <a:xfrm>
              <a:off x="364" y="2448"/>
              <a:ext cx="17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</a:rPr>
                <a:t>14</a:t>
              </a:r>
              <a:endParaRPr lang="ru-RU"/>
            </a:p>
          </p:txBody>
        </p:sp>
        <p:sp>
          <p:nvSpPr>
            <p:cNvPr id="17672" name="Rectangle 264"/>
            <p:cNvSpPr>
              <a:spLocks noChangeArrowheads="1"/>
            </p:cNvSpPr>
            <p:nvPr/>
          </p:nvSpPr>
          <p:spPr bwMode="auto">
            <a:xfrm>
              <a:off x="364" y="2298"/>
              <a:ext cx="17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</a:rPr>
                <a:t>16</a:t>
              </a:r>
              <a:endParaRPr lang="ru-RU"/>
            </a:p>
          </p:txBody>
        </p:sp>
        <p:sp>
          <p:nvSpPr>
            <p:cNvPr id="17673" name="Rectangle 265"/>
            <p:cNvSpPr>
              <a:spLocks noChangeArrowheads="1"/>
            </p:cNvSpPr>
            <p:nvPr/>
          </p:nvSpPr>
          <p:spPr bwMode="auto">
            <a:xfrm>
              <a:off x="364" y="2148"/>
              <a:ext cx="17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</a:rPr>
                <a:t>18</a:t>
              </a:r>
              <a:endParaRPr lang="ru-RU"/>
            </a:p>
          </p:txBody>
        </p:sp>
        <p:sp>
          <p:nvSpPr>
            <p:cNvPr id="17674" name="Line 266"/>
            <p:cNvSpPr>
              <a:spLocks noChangeShapeType="1"/>
            </p:cNvSpPr>
            <p:nvPr/>
          </p:nvSpPr>
          <p:spPr bwMode="auto">
            <a:xfrm>
              <a:off x="526" y="3576"/>
              <a:ext cx="194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75" name="Line 267"/>
            <p:cNvSpPr>
              <a:spLocks noChangeShapeType="1"/>
            </p:cNvSpPr>
            <p:nvPr/>
          </p:nvSpPr>
          <p:spPr bwMode="auto">
            <a:xfrm>
              <a:off x="526" y="3576"/>
              <a:ext cx="1" cy="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76" name="Line 268"/>
            <p:cNvSpPr>
              <a:spLocks noChangeShapeType="1"/>
            </p:cNvSpPr>
            <p:nvPr/>
          </p:nvSpPr>
          <p:spPr bwMode="auto">
            <a:xfrm>
              <a:off x="916" y="3576"/>
              <a:ext cx="1" cy="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77" name="Line 269"/>
            <p:cNvSpPr>
              <a:spLocks noChangeShapeType="1"/>
            </p:cNvSpPr>
            <p:nvPr/>
          </p:nvSpPr>
          <p:spPr bwMode="auto">
            <a:xfrm>
              <a:off x="1306" y="3576"/>
              <a:ext cx="1" cy="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78" name="Line 270"/>
            <p:cNvSpPr>
              <a:spLocks noChangeShapeType="1"/>
            </p:cNvSpPr>
            <p:nvPr/>
          </p:nvSpPr>
          <p:spPr bwMode="auto">
            <a:xfrm>
              <a:off x="1690" y="3576"/>
              <a:ext cx="1" cy="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79" name="Line 271"/>
            <p:cNvSpPr>
              <a:spLocks noChangeShapeType="1"/>
            </p:cNvSpPr>
            <p:nvPr/>
          </p:nvSpPr>
          <p:spPr bwMode="auto">
            <a:xfrm>
              <a:off x="2079" y="3576"/>
              <a:ext cx="1" cy="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80" name="Line 272"/>
            <p:cNvSpPr>
              <a:spLocks noChangeShapeType="1"/>
            </p:cNvSpPr>
            <p:nvPr/>
          </p:nvSpPr>
          <p:spPr bwMode="auto">
            <a:xfrm>
              <a:off x="2469" y="3576"/>
              <a:ext cx="1" cy="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81" name="Rectangle 273"/>
            <p:cNvSpPr>
              <a:spLocks noChangeArrowheads="1"/>
            </p:cNvSpPr>
            <p:nvPr/>
          </p:nvSpPr>
          <p:spPr bwMode="auto">
            <a:xfrm>
              <a:off x="598" y="3636"/>
              <a:ext cx="29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</a:rPr>
                <a:t>2006</a:t>
              </a:r>
              <a:endParaRPr lang="ru-RU"/>
            </a:p>
          </p:txBody>
        </p:sp>
        <p:sp>
          <p:nvSpPr>
            <p:cNvPr id="17682" name="Rectangle 274"/>
            <p:cNvSpPr>
              <a:spLocks noChangeArrowheads="1"/>
            </p:cNvSpPr>
            <p:nvPr/>
          </p:nvSpPr>
          <p:spPr bwMode="auto">
            <a:xfrm>
              <a:off x="988" y="3636"/>
              <a:ext cx="29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</a:rPr>
                <a:t>2007</a:t>
              </a:r>
              <a:endParaRPr lang="ru-RU"/>
            </a:p>
          </p:txBody>
        </p:sp>
        <p:sp>
          <p:nvSpPr>
            <p:cNvPr id="17683" name="Rectangle 275"/>
            <p:cNvSpPr>
              <a:spLocks noChangeArrowheads="1"/>
            </p:cNvSpPr>
            <p:nvPr/>
          </p:nvSpPr>
          <p:spPr bwMode="auto">
            <a:xfrm>
              <a:off x="1378" y="3636"/>
              <a:ext cx="29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</a:rPr>
                <a:t>2008</a:t>
              </a:r>
              <a:endParaRPr lang="ru-RU"/>
            </a:p>
          </p:txBody>
        </p:sp>
        <p:sp>
          <p:nvSpPr>
            <p:cNvPr id="17684" name="Rectangle 276"/>
            <p:cNvSpPr>
              <a:spLocks noChangeArrowheads="1"/>
            </p:cNvSpPr>
            <p:nvPr/>
          </p:nvSpPr>
          <p:spPr bwMode="auto">
            <a:xfrm>
              <a:off x="1768" y="3636"/>
              <a:ext cx="29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</a:rPr>
                <a:t>2009</a:t>
              </a:r>
              <a:endParaRPr lang="ru-RU"/>
            </a:p>
          </p:txBody>
        </p:sp>
        <p:sp>
          <p:nvSpPr>
            <p:cNvPr id="17685" name="Rectangle 277"/>
            <p:cNvSpPr>
              <a:spLocks noChangeArrowheads="1"/>
            </p:cNvSpPr>
            <p:nvPr/>
          </p:nvSpPr>
          <p:spPr bwMode="auto">
            <a:xfrm>
              <a:off x="2157" y="3636"/>
              <a:ext cx="29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</a:rPr>
                <a:t>2010</a:t>
              </a:r>
              <a:endParaRPr lang="ru-RU"/>
            </a:p>
          </p:txBody>
        </p:sp>
        <p:sp>
          <p:nvSpPr>
            <p:cNvPr id="17686" name="Rectangle 278"/>
            <p:cNvSpPr>
              <a:spLocks noChangeArrowheads="1"/>
            </p:cNvSpPr>
            <p:nvPr/>
          </p:nvSpPr>
          <p:spPr bwMode="auto">
            <a:xfrm>
              <a:off x="196" y="3864"/>
              <a:ext cx="2351" cy="15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687" name="Rectangle 279"/>
            <p:cNvSpPr>
              <a:spLocks noChangeArrowheads="1"/>
            </p:cNvSpPr>
            <p:nvPr/>
          </p:nvSpPr>
          <p:spPr bwMode="auto">
            <a:xfrm>
              <a:off x="232" y="3918"/>
              <a:ext cx="54" cy="54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88" name="Rectangle 280"/>
            <p:cNvSpPr>
              <a:spLocks noChangeArrowheads="1"/>
            </p:cNvSpPr>
            <p:nvPr/>
          </p:nvSpPr>
          <p:spPr bwMode="auto">
            <a:xfrm>
              <a:off x="316" y="3888"/>
              <a:ext cx="402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200">
                  <a:solidFill>
                    <a:srgbClr val="000000"/>
                  </a:solidFill>
                  <a:latin typeface="Times New Roman" pitchFamily="18" charset="0"/>
                </a:rPr>
                <a:t>S. fallax </a:t>
              </a:r>
              <a:endParaRPr lang="ru-RU"/>
            </a:p>
          </p:txBody>
        </p:sp>
        <p:sp>
          <p:nvSpPr>
            <p:cNvPr id="17689" name="Rectangle 281"/>
            <p:cNvSpPr>
              <a:spLocks noChangeArrowheads="1"/>
            </p:cNvSpPr>
            <p:nvPr/>
          </p:nvSpPr>
          <p:spPr bwMode="auto">
            <a:xfrm>
              <a:off x="706" y="3918"/>
              <a:ext cx="54" cy="5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90" name="Rectangle 282"/>
            <p:cNvSpPr>
              <a:spLocks noChangeArrowheads="1"/>
            </p:cNvSpPr>
            <p:nvPr/>
          </p:nvSpPr>
          <p:spPr bwMode="auto">
            <a:xfrm>
              <a:off x="790" y="3888"/>
              <a:ext cx="47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200">
                  <a:solidFill>
                    <a:srgbClr val="000000"/>
                  </a:solidFill>
                  <a:latin typeface="Times New Roman" pitchFamily="18" charset="0"/>
                </a:rPr>
                <a:t>S. fallax (к)</a:t>
              </a:r>
              <a:endParaRPr lang="ru-RU"/>
            </a:p>
          </p:txBody>
        </p:sp>
        <p:sp>
          <p:nvSpPr>
            <p:cNvPr id="17691" name="Rectangle 283"/>
            <p:cNvSpPr>
              <a:spLocks noChangeArrowheads="1"/>
            </p:cNvSpPr>
            <p:nvPr/>
          </p:nvSpPr>
          <p:spPr bwMode="auto">
            <a:xfrm>
              <a:off x="1294" y="3918"/>
              <a:ext cx="54" cy="54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92" name="Rectangle 284"/>
            <p:cNvSpPr>
              <a:spLocks noChangeArrowheads="1"/>
            </p:cNvSpPr>
            <p:nvPr/>
          </p:nvSpPr>
          <p:spPr bwMode="auto">
            <a:xfrm>
              <a:off x="1378" y="3888"/>
              <a:ext cx="51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200">
                  <a:solidFill>
                    <a:srgbClr val="000000"/>
                  </a:solidFill>
                  <a:latin typeface="Times New Roman" pitchFamily="18" charset="0"/>
                </a:rPr>
                <a:t>S. riparium</a:t>
              </a:r>
              <a:endParaRPr lang="ru-RU"/>
            </a:p>
          </p:txBody>
        </p:sp>
        <p:sp>
          <p:nvSpPr>
            <p:cNvPr id="17693" name="Rectangle 285"/>
            <p:cNvSpPr>
              <a:spLocks noChangeArrowheads="1"/>
            </p:cNvSpPr>
            <p:nvPr/>
          </p:nvSpPr>
          <p:spPr bwMode="auto">
            <a:xfrm>
              <a:off x="1857" y="3918"/>
              <a:ext cx="54" cy="54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94" name="Rectangle 286"/>
            <p:cNvSpPr>
              <a:spLocks noChangeArrowheads="1"/>
            </p:cNvSpPr>
            <p:nvPr/>
          </p:nvSpPr>
          <p:spPr bwMode="auto">
            <a:xfrm>
              <a:off x="1941" y="3888"/>
              <a:ext cx="61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200">
                  <a:solidFill>
                    <a:srgbClr val="000000"/>
                  </a:solidFill>
                  <a:latin typeface="Times New Roman" pitchFamily="18" charset="0"/>
                </a:rPr>
                <a:t>S. riparium (к)</a:t>
              </a: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1837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279525" y="41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sz="2400" b="0">
              <a:latin typeface="Times New Roman" pitchFamily="18" charset="0"/>
            </a:endParaRPr>
          </a:p>
        </p:txBody>
      </p:sp>
      <p:pic>
        <p:nvPicPr>
          <p:cNvPr id="12291" name="Picture 3" descr="100_54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4076700"/>
            <a:ext cx="2971800" cy="2228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100_32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4114800"/>
            <a:ext cx="2895600" cy="217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рис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12875"/>
            <a:ext cx="2879725" cy="2595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рис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1484313"/>
            <a:ext cx="2971800" cy="2574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5302250" y="1600200"/>
            <a:ext cx="42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II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946150" y="1600200"/>
            <a:ext cx="303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I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2330424" y="206375"/>
            <a:ext cx="45291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400" b="0" u="sng" dirty="0" smtClean="0"/>
              <a:t> </a:t>
            </a:r>
            <a:r>
              <a:rPr lang="ru-RU" sz="2400" b="0" u="sng" dirty="0"/>
              <a:t>Картирование  ресурсов клюквы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615950" y="6381750"/>
            <a:ext cx="3451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>
                <a:latin typeface="Times New Roman" pitchFamily="18" charset="0"/>
              </a:rPr>
              <a:t>УЧЕТ  КОЛИЧЕСТВА  ЦВЕТКОВ КЛЮКВЫ </a:t>
            </a:r>
          </a:p>
          <a:p>
            <a:pPr algn="ctr"/>
            <a:r>
              <a:rPr lang="ru-RU" sz="1200">
                <a:latin typeface="Times New Roman" pitchFamily="18" charset="0"/>
              </a:rPr>
              <a:t>НА ПРОБНОЙ ПЛОЩАДКЕ 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5076825" y="6400800"/>
            <a:ext cx="322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>
                <a:latin typeface="Times New Roman" pitchFamily="18" charset="0"/>
              </a:rPr>
              <a:t>УЧЕТ УРОЖАЙНОСТИ ЯГОД КЛЮКВЫ </a:t>
            </a:r>
          </a:p>
          <a:p>
            <a:pPr algn="ctr"/>
            <a:r>
              <a:rPr lang="ru-RU" sz="1200">
                <a:latin typeface="Times New Roman" pitchFamily="18" charset="0"/>
              </a:rPr>
              <a:t>В КРУГЕ РАУНКИЕРА</a:t>
            </a:r>
            <a:r>
              <a:rPr lang="ru-RU" sz="1200" b="0">
                <a:latin typeface="Times New Roman" pitchFamily="18" charset="0"/>
              </a:rPr>
              <a:t> </a:t>
            </a:r>
          </a:p>
        </p:txBody>
      </p:sp>
      <p:sp>
        <p:nvSpPr>
          <p:cNvPr id="12304" name="Rectangle 16"/>
          <p:cNvSpPr>
            <a:spLocks noChangeArrowheads="1"/>
          </p:cNvSpPr>
          <p:nvPr/>
        </p:nvSpPr>
        <p:spPr bwMode="auto">
          <a:xfrm>
            <a:off x="-107950" y="836613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b="0"/>
              <a:t>Цифровые  карты прогнозной </a:t>
            </a:r>
            <a:r>
              <a:rPr lang="en-US" b="0"/>
              <a:t>(I) </a:t>
            </a:r>
            <a:r>
              <a:rPr lang="ru-RU" b="0"/>
              <a:t>и  биологической </a:t>
            </a:r>
            <a:r>
              <a:rPr lang="en-US" b="0"/>
              <a:t>(II) </a:t>
            </a:r>
            <a:r>
              <a:rPr lang="ru-RU" b="0"/>
              <a:t>урожайности ягод клюквы, 2011 год</a:t>
            </a:r>
          </a:p>
        </p:txBody>
      </p:sp>
    </p:spTree>
    <p:extLst>
      <p:ext uri="{BB962C8B-B14F-4D97-AF65-F5344CB8AC3E}">
        <p14:creationId xmlns:p14="http://schemas.microsoft.com/office/powerpoint/2010/main" val="198148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тлас.jpg"/>
          <p:cNvPicPr>
            <a:picLocks noChangeAspect="1"/>
          </p:cNvPicPr>
          <p:nvPr/>
        </p:nvPicPr>
        <p:blipFill>
          <a:blip r:embed="rId2" cstate="print"/>
          <a:srcRect l="2132" t="3588" r="16142" b="6720"/>
          <a:stretch>
            <a:fillRect/>
          </a:stretch>
        </p:blipFill>
        <p:spPr>
          <a:xfrm>
            <a:off x="4788024" y="476672"/>
            <a:ext cx="3456384" cy="602857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Рисунок 3" descr="методы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149702"/>
            <a:ext cx="3088902" cy="27082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Рисунок 2" descr="методы1.jpg"/>
          <p:cNvPicPr>
            <a:picLocks noChangeAspect="1"/>
          </p:cNvPicPr>
          <p:nvPr/>
        </p:nvPicPr>
        <p:blipFill>
          <a:blip r:embed="rId4" cstate="print"/>
          <a:srcRect r="2162"/>
          <a:stretch>
            <a:fillRect/>
          </a:stretch>
        </p:blipFill>
        <p:spPr>
          <a:xfrm>
            <a:off x="251520" y="116632"/>
            <a:ext cx="3059006" cy="45091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250825" y="1012825"/>
            <a:ext cx="8713788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b="1"/>
              <a:t>- Болото, </a:t>
            </a:r>
            <a:r>
              <a:rPr lang="ru-RU" sz="2400"/>
              <a:t>участок земной поверхности с обильным увлажнением, влаголюбивой растительностью и торфяной почвой (залежью).</a:t>
            </a:r>
            <a:endParaRPr lang="en-US" sz="2400"/>
          </a:p>
          <a:p>
            <a:endParaRPr lang="en-US" sz="2400"/>
          </a:p>
          <a:p>
            <a:r>
              <a:rPr lang="ru-RU" sz="2400" b="1"/>
              <a:t>-</a:t>
            </a:r>
            <a:r>
              <a:rPr lang="ru-RU" sz="2400"/>
              <a:t> Для </a:t>
            </a:r>
            <a:r>
              <a:rPr lang="ru-RU" sz="2400" b="1"/>
              <a:t>болота </a:t>
            </a:r>
            <a:r>
              <a:rPr lang="ru-RU" sz="2400"/>
              <a:t>характерно неполное разложение растительных остатков и накопление их в виде </a:t>
            </a:r>
            <a:r>
              <a:rPr lang="ru-RU" sz="2400" i="1"/>
              <a:t>торфа</a:t>
            </a:r>
            <a:r>
              <a:rPr lang="ru-RU" sz="2400"/>
              <a:t>, обусловленное слабой аэрацией и низкими температурами болотных почв. </a:t>
            </a:r>
            <a:endParaRPr lang="en-US" sz="2400"/>
          </a:p>
          <a:p>
            <a:endParaRPr lang="en-US" sz="2400"/>
          </a:p>
          <a:p>
            <a:r>
              <a:rPr lang="ru-RU" sz="2400" b="1"/>
              <a:t>- Болота </a:t>
            </a:r>
            <a:r>
              <a:rPr lang="ru-RU" sz="2400"/>
              <a:t>образуются как путем заболачивания слабодренированных минеральных земель, так и зарастания мелководных водоемов в различных природных зонах – от тундр до тропиков.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фото бу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588375" cy="5153025"/>
          </a:xfrm>
          <a:prstGeom prst="rect">
            <a:avLst/>
          </a:prstGeom>
          <a:solidFill>
            <a:schemeClr val="accent3">
              <a:lumMod val="90000"/>
            </a:schemeClr>
          </a:solidFill>
        </p:spPr>
      </p:pic>
      <p:sp>
        <p:nvSpPr>
          <p:cNvPr id="2052" name="TextBox 1"/>
          <p:cNvSpPr txBox="1">
            <a:spLocks noChangeArrowheads="1"/>
          </p:cNvSpPr>
          <p:nvPr/>
        </p:nvSpPr>
        <p:spPr bwMode="auto">
          <a:xfrm>
            <a:off x="231775" y="5484813"/>
            <a:ext cx="7929928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Торф – органическая горная порода, образующаяся в результате 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биохимического процесса разложения (отмирания и неполного распада)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болотных растений при повышенной влажности и недостатке кислорода; 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в ней содержится не более 50% минеральных компонентов на сухое вещество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ru-RU" sz="2000" dirty="0" smtClean="0"/>
              <a:t>Содержание (%) остатков растений в группах торфов и примеры видов торфов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101831"/>
              </p:ext>
            </p:extLst>
          </p:nvPr>
        </p:nvGraphicFramePr>
        <p:xfrm>
          <a:off x="468313" y="1268413"/>
          <a:ext cx="8400259" cy="48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037"/>
                <a:gridCol w="1200037"/>
                <a:gridCol w="1200037"/>
                <a:gridCol w="1200037"/>
                <a:gridCol w="1200037"/>
                <a:gridCol w="1200037"/>
                <a:gridCol w="1200037"/>
              </a:tblGrid>
              <a:tr h="504056">
                <a:tc rowSpan="2">
                  <a:txBody>
                    <a:bodyPr/>
                    <a:lstStyle/>
                    <a:p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остатки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группы (виды) торфов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древесный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древесно-травяной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Древесно-моховой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травяной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травяно-моховой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моховой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древесные</a:t>
                      </a:r>
                    </a:p>
                    <a:p>
                      <a:endParaRPr lang="ru-RU" sz="1400" b="1" dirty="0" smtClean="0"/>
                    </a:p>
                    <a:p>
                      <a:r>
                        <a:rPr lang="ru-RU" sz="1400" b="1" dirty="0" smtClean="0"/>
                        <a:t>травяные</a:t>
                      </a:r>
                    </a:p>
                    <a:p>
                      <a:endParaRPr lang="ru-RU" sz="1400" b="1" dirty="0" smtClean="0"/>
                    </a:p>
                    <a:p>
                      <a:r>
                        <a:rPr lang="ru-RU" sz="1400" b="1" dirty="0" smtClean="0"/>
                        <a:t>моховые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&gt;40</a:t>
                      </a:r>
                    </a:p>
                    <a:p>
                      <a:endParaRPr lang="en-US" sz="1400" b="1" dirty="0" smtClean="0"/>
                    </a:p>
                    <a:p>
                      <a:r>
                        <a:rPr lang="en-US" sz="1400" b="1" dirty="0" smtClean="0"/>
                        <a:t>+</a:t>
                      </a:r>
                    </a:p>
                    <a:p>
                      <a:endParaRPr lang="en-US" sz="1400" b="1" dirty="0" smtClean="0"/>
                    </a:p>
                    <a:p>
                      <a:r>
                        <a:rPr lang="en-US" sz="1400" b="1" dirty="0" smtClean="0"/>
                        <a:t>+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15-40</a:t>
                      </a:r>
                    </a:p>
                    <a:p>
                      <a:endParaRPr lang="en-US" sz="1400" b="1" dirty="0" smtClean="0"/>
                    </a:p>
                    <a:p>
                      <a:r>
                        <a:rPr lang="en-US" sz="1400" b="1" dirty="0" smtClean="0"/>
                        <a:t>&gt;35</a:t>
                      </a:r>
                    </a:p>
                    <a:p>
                      <a:endParaRPr lang="en-US" sz="1400" b="1" dirty="0" smtClean="0"/>
                    </a:p>
                    <a:p>
                      <a:r>
                        <a:rPr lang="en-US" sz="1400" b="1" dirty="0" smtClean="0"/>
                        <a:t>&lt;35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15-40</a:t>
                      </a:r>
                    </a:p>
                    <a:p>
                      <a:endParaRPr lang="en-US" sz="1400" b="1" dirty="0" smtClean="0"/>
                    </a:p>
                    <a:p>
                      <a:r>
                        <a:rPr lang="en-US" sz="1400" b="1" dirty="0" smtClean="0"/>
                        <a:t>&gt;50</a:t>
                      </a:r>
                    </a:p>
                    <a:p>
                      <a:endParaRPr lang="en-US" sz="1400" b="1" dirty="0" smtClean="0"/>
                    </a:p>
                    <a:p>
                      <a:r>
                        <a:rPr lang="en-US" sz="1400" b="1" dirty="0" smtClean="0"/>
                        <a:t>&lt;35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&lt;15</a:t>
                      </a:r>
                    </a:p>
                    <a:p>
                      <a:endParaRPr lang="en-US" sz="1400" b="1" dirty="0" smtClean="0"/>
                    </a:p>
                    <a:p>
                      <a:r>
                        <a:rPr lang="en-US" sz="1400" b="1" dirty="0" smtClean="0"/>
                        <a:t>&gt;50</a:t>
                      </a:r>
                    </a:p>
                    <a:p>
                      <a:endParaRPr lang="en-US" sz="1400" b="1" dirty="0" smtClean="0"/>
                    </a:p>
                    <a:p>
                      <a:r>
                        <a:rPr lang="en-US" sz="1400" b="1" dirty="0" smtClean="0"/>
                        <a:t>&lt;35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&lt;15</a:t>
                      </a:r>
                    </a:p>
                    <a:p>
                      <a:endParaRPr lang="en-US" sz="1400" b="1" dirty="0" smtClean="0"/>
                    </a:p>
                    <a:p>
                      <a:r>
                        <a:rPr lang="en-US" sz="1400" b="1" dirty="0" smtClean="0"/>
                        <a:t>25 </a:t>
                      </a:r>
                      <a:r>
                        <a:rPr lang="ru-RU" sz="1200" b="1" dirty="0" smtClean="0"/>
                        <a:t>и</a:t>
                      </a:r>
                      <a:r>
                        <a:rPr lang="ru-RU" sz="1200" b="1" baseline="0" dirty="0" smtClean="0"/>
                        <a:t> больше</a:t>
                      </a:r>
                      <a:endParaRPr lang="en-US" sz="1200" b="1" dirty="0" smtClean="0"/>
                    </a:p>
                    <a:p>
                      <a:endParaRPr lang="en-US" sz="1400" b="1" dirty="0" smtClean="0"/>
                    </a:p>
                    <a:p>
                      <a:r>
                        <a:rPr lang="en-US" sz="1400" b="1" dirty="0" smtClean="0"/>
                        <a:t>35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200" b="1" dirty="0" smtClean="0"/>
                        <a:t>и больше</a:t>
                      </a:r>
                      <a:endParaRPr lang="en-US" sz="1400" b="1" dirty="0" smtClean="0"/>
                    </a:p>
                    <a:p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&lt;15</a:t>
                      </a:r>
                    </a:p>
                    <a:p>
                      <a:endParaRPr lang="en-US" sz="1400" b="1" dirty="0" smtClean="0"/>
                    </a:p>
                    <a:p>
                      <a:r>
                        <a:rPr lang="en-US" sz="1400" b="1" dirty="0" smtClean="0"/>
                        <a:t>5-30</a:t>
                      </a:r>
                    </a:p>
                    <a:p>
                      <a:endParaRPr lang="en-US" sz="1400" b="1" dirty="0" smtClean="0"/>
                    </a:p>
                    <a:p>
                      <a:r>
                        <a:rPr lang="en-US" sz="1400" b="1" dirty="0" smtClean="0"/>
                        <a:t>&gt;50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650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тип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</a:rPr>
                        <a:t>примеры видов торфов</a:t>
                      </a:r>
                      <a:endParaRPr lang="ru-RU" sz="18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3777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низинный</a:t>
                      </a:r>
                    </a:p>
                    <a:p>
                      <a:endParaRPr lang="ru-RU" sz="1400" b="1" dirty="0" smtClean="0"/>
                    </a:p>
                    <a:p>
                      <a:endParaRPr lang="ru-RU" sz="1400" b="1" dirty="0" smtClean="0"/>
                    </a:p>
                    <a:p>
                      <a:r>
                        <a:rPr lang="ru-RU" sz="1400" b="1" dirty="0" smtClean="0"/>
                        <a:t>переходный</a:t>
                      </a:r>
                    </a:p>
                    <a:p>
                      <a:endParaRPr lang="ru-RU" sz="1400" b="1" dirty="0" smtClean="0"/>
                    </a:p>
                    <a:p>
                      <a:endParaRPr lang="ru-RU" sz="1400" b="1" dirty="0" smtClean="0"/>
                    </a:p>
                    <a:p>
                      <a:r>
                        <a:rPr lang="ru-RU" sz="1400" b="1" dirty="0" smtClean="0"/>
                        <a:t>верховой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/>
                        <a:t>березовый</a:t>
                      </a:r>
                    </a:p>
                    <a:p>
                      <a:endParaRPr lang="ru-RU" sz="1400" b="1" i="1" dirty="0" smtClean="0"/>
                    </a:p>
                    <a:p>
                      <a:endParaRPr lang="ru-RU" sz="1400" b="1" i="1" dirty="0" smtClean="0"/>
                    </a:p>
                    <a:p>
                      <a:r>
                        <a:rPr lang="ru-RU" sz="1400" b="1" i="1" dirty="0" smtClean="0"/>
                        <a:t>березовый</a:t>
                      </a:r>
                    </a:p>
                    <a:p>
                      <a:endParaRPr lang="ru-RU" sz="1400" b="1" i="1" dirty="0" smtClean="0"/>
                    </a:p>
                    <a:p>
                      <a:endParaRPr lang="ru-RU" sz="1400" b="1" i="1" dirty="0" smtClean="0"/>
                    </a:p>
                    <a:p>
                      <a:r>
                        <a:rPr lang="ru-RU" sz="1400" b="1" i="1" dirty="0" smtClean="0"/>
                        <a:t>сосновый</a:t>
                      </a:r>
                      <a:endParaRPr lang="ru-RU" sz="14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/>
                        <a:t>древесно-</a:t>
                      </a:r>
                    </a:p>
                    <a:p>
                      <a:r>
                        <a:rPr lang="ru-RU" sz="1400" b="1" i="1" dirty="0" err="1" smtClean="0"/>
                        <a:t>тростни</a:t>
                      </a:r>
                      <a:r>
                        <a:rPr lang="ru-RU" sz="1400" b="1" i="1" dirty="0" smtClean="0"/>
                        <a:t>-</a:t>
                      </a:r>
                    </a:p>
                    <a:p>
                      <a:r>
                        <a:rPr lang="ru-RU" sz="1400" b="1" i="1" dirty="0" err="1" smtClean="0"/>
                        <a:t>ковый</a:t>
                      </a:r>
                      <a:endParaRPr lang="ru-RU" sz="1400" b="1" i="1" dirty="0" smtClean="0"/>
                    </a:p>
                    <a:p>
                      <a:endParaRPr lang="ru-RU" sz="1400" b="1" i="1" dirty="0" smtClean="0"/>
                    </a:p>
                    <a:p>
                      <a:r>
                        <a:rPr lang="ru-RU" sz="1400" b="1" i="1" dirty="0" smtClean="0"/>
                        <a:t>древесно-</a:t>
                      </a:r>
                    </a:p>
                    <a:p>
                      <a:r>
                        <a:rPr lang="ru-RU" sz="1400" b="1" i="1" dirty="0" smtClean="0"/>
                        <a:t>осоковый</a:t>
                      </a:r>
                    </a:p>
                    <a:p>
                      <a:endParaRPr lang="ru-RU" sz="1400" b="1" i="1" dirty="0" smtClean="0"/>
                    </a:p>
                    <a:p>
                      <a:r>
                        <a:rPr lang="ru-RU" sz="1400" b="1" i="1" dirty="0" smtClean="0"/>
                        <a:t>сосново-</a:t>
                      </a:r>
                    </a:p>
                    <a:p>
                      <a:r>
                        <a:rPr lang="ru-RU" sz="1400" b="1" i="1" dirty="0" smtClean="0"/>
                        <a:t>пушицевый</a:t>
                      </a:r>
                      <a:endParaRPr lang="ru-RU" sz="14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/>
                        <a:t>древесно-</a:t>
                      </a:r>
                    </a:p>
                    <a:p>
                      <a:r>
                        <a:rPr lang="ru-RU" sz="1400" b="1" i="1" dirty="0" smtClean="0"/>
                        <a:t>гипновый</a:t>
                      </a:r>
                    </a:p>
                    <a:p>
                      <a:endParaRPr lang="ru-RU" sz="1400" b="1" i="1" dirty="0" smtClean="0"/>
                    </a:p>
                    <a:p>
                      <a:r>
                        <a:rPr lang="ru-RU" sz="1400" b="1" i="1" dirty="0" smtClean="0"/>
                        <a:t>древесно-</a:t>
                      </a:r>
                    </a:p>
                    <a:p>
                      <a:r>
                        <a:rPr lang="ru-RU" sz="1400" b="1" i="1" dirty="0" smtClean="0"/>
                        <a:t>сфагновый</a:t>
                      </a:r>
                    </a:p>
                    <a:p>
                      <a:endParaRPr lang="ru-RU" sz="1400" b="1" i="1" dirty="0" smtClean="0"/>
                    </a:p>
                    <a:p>
                      <a:r>
                        <a:rPr lang="ru-RU" sz="1400" b="1" i="1" dirty="0" smtClean="0"/>
                        <a:t>сосново-сфагновый</a:t>
                      </a:r>
                      <a:endParaRPr lang="ru-RU" sz="14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dirty="0" err="1" smtClean="0"/>
                        <a:t>тростни-ковый</a:t>
                      </a:r>
                      <a:endParaRPr lang="ru-RU" sz="1400" b="1" i="1" dirty="0" smtClean="0"/>
                    </a:p>
                    <a:p>
                      <a:endParaRPr lang="ru-RU" sz="1400" b="1" i="1" dirty="0" smtClean="0"/>
                    </a:p>
                    <a:p>
                      <a:r>
                        <a:rPr lang="ru-RU" sz="1400" b="1" i="1" dirty="0" smtClean="0"/>
                        <a:t>осоковый</a:t>
                      </a:r>
                    </a:p>
                    <a:p>
                      <a:endParaRPr lang="ru-RU" sz="1400" b="1" i="1" dirty="0" smtClean="0"/>
                    </a:p>
                    <a:p>
                      <a:endParaRPr lang="ru-RU" sz="1400" b="1" i="1" dirty="0" smtClean="0"/>
                    </a:p>
                    <a:p>
                      <a:r>
                        <a:rPr lang="ru-RU" sz="1400" b="1" i="1" dirty="0" err="1" smtClean="0"/>
                        <a:t>шейхцерие</a:t>
                      </a:r>
                      <a:r>
                        <a:rPr lang="ru-RU" sz="1400" b="1" i="1" dirty="0" smtClean="0"/>
                        <a:t>-</a:t>
                      </a:r>
                    </a:p>
                    <a:p>
                      <a:r>
                        <a:rPr lang="ru-RU" sz="1400" b="1" i="1" dirty="0" smtClean="0"/>
                        <a:t>вый</a:t>
                      </a:r>
                      <a:endParaRPr lang="ru-RU" sz="14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/>
                        <a:t>осоково-</a:t>
                      </a:r>
                    </a:p>
                    <a:p>
                      <a:r>
                        <a:rPr lang="ru-RU" sz="1400" b="1" i="1" dirty="0" smtClean="0"/>
                        <a:t>гипновый</a:t>
                      </a:r>
                    </a:p>
                    <a:p>
                      <a:endParaRPr lang="ru-RU" sz="1400" b="1" i="1" dirty="0" smtClean="0"/>
                    </a:p>
                    <a:p>
                      <a:r>
                        <a:rPr lang="ru-RU" sz="1400" b="1" i="1" dirty="0" smtClean="0"/>
                        <a:t>осоково-</a:t>
                      </a:r>
                    </a:p>
                    <a:p>
                      <a:r>
                        <a:rPr lang="ru-RU" sz="1400" b="1" i="1" dirty="0" smtClean="0"/>
                        <a:t>сфагновый</a:t>
                      </a:r>
                    </a:p>
                    <a:p>
                      <a:endParaRPr lang="ru-RU" sz="1400" b="1" i="1" dirty="0" smtClean="0"/>
                    </a:p>
                    <a:p>
                      <a:r>
                        <a:rPr lang="ru-RU" sz="1400" b="1" i="1" dirty="0" smtClean="0"/>
                        <a:t>пушицево- сфагновый</a:t>
                      </a:r>
                      <a:endParaRPr lang="ru-RU" sz="14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/>
                        <a:t>гипновый</a:t>
                      </a:r>
                    </a:p>
                    <a:p>
                      <a:endParaRPr lang="ru-RU" sz="1400" b="1" i="1" dirty="0" smtClean="0"/>
                    </a:p>
                    <a:p>
                      <a:endParaRPr lang="ru-RU" sz="1400" b="1" i="1" dirty="0" smtClean="0"/>
                    </a:p>
                    <a:p>
                      <a:r>
                        <a:rPr lang="ru-RU" sz="1400" b="1" i="1" dirty="0" smtClean="0"/>
                        <a:t>сфагновый</a:t>
                      </a:r>
                    </a:p>
                    <a:p>
                      <a:endParaRPr lang="ru-RU" sz="1400" b="1" dirty="0" smtClean="0"/>
                    </a:p>
                    <a:p>
                      <a:endParaRPr lang="ru-RU" sz="1400" b="1" dirty="0" smtClean="0"/>
                    </a:p>
                    <a:p>
                      <a:r>
                        <a:rPr lang="ru-RU" sz="1400" b="1" i="1" dirty="0" err="1" smtClean="0"/>
                        <a:t>фускум</a:t>
                      </a:r>
                      <a:endParaRPr lang="ru-RU" sz="14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dirty="0" smtClean="0"/>
              <a:t>Основные варианты строения типов торфяных залежей в «Классификации МТИ» (1951)</a:t>
            </a:r>
          </a:p>
        </p:txBody>
      </p:sp>
      <p:pic>
        <p:nvPicPr>
          <p:cNvPr id="8195" name="Picture 8" descr="Типы торфа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628775"/>
            <a:ext cx="770572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Line 9"/>
          <p:cNvSpPr>
            <a:spLocks noChangeShapeType="1"/>
          </p:cNvSpPr>
          <p:nvPr/>
        </p:nvSpPr>
        <p:spPr bwMode="auto">
          <a:xfrm>
            <a:off x="611188" y="1628775"/>
            <a:ext cx="0" cy="4824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97" name="Line 10"/>
          <p:cNvSpPr>
            <a:spLocks noChangeShapeType="1"/>
          </p:cNvSpPr>
          <p:nvPr/>
        </p:nvSpPr>
        <p:spPr bwMode="auto">
          <a:xfrm>
            <a:off x="611188" y="6453188"/>
            <a:ext cx="7705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98" name="Line 11"/>
          <p:cNvSpPr>
            <a:spLocks noChangeShapeType="1"/>
          </p:cNvSpPr>
          <p:nvPr/>
        </p:nvSpPr>
        <p:spPr bwMode="auto">
          <a:xfrm flipV="1">
            <a:off x="8316913" y="1628775"/>
            <a:ext cx="0" cy="4824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99" name="Line 12"/>
          <p:cNvSpPr>
            <a:spLocks noChangeShapeType="1"/>
          </p:cNvSpPr>
          <p:nvPr/>
        </p:nvSpPr>
        <p:spPr bwMode="auto">
          <a:xfrm flipH="1">
            <a:off x="611188" y="1628775"/>
            <a:ext cx="7705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dirty="0" smtClean="0"/>
              <a:t>Основные варианты строения типов </a:t>
            </a:r>
            <a:r>
              <a:rPr lang="ru-RU" sz="2400" dirty="0" smtClean="0"/>
              <a:t>торфяных </a:t>
            </a:r>
            <a:r>
              <a:rPr lang="ru-RU" sz="2400" dirty="0" smtClean="0"/>
              <a:t>залежей Карелии (Кузнецов, 1988)</a:t>
            </a:r>
          </a:p>
        </p:txBody>
      </p:sp>
      <p:pic>
        <p:nvPicPr>
          <p:cNvPr id="9219" name="Picture 3" descr="Типы торфа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268413"/>
            <a:ext cx="7848600" cy="55895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116013" y="5876925"/>
            <a:ext cx="7292975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 dirty="0" smtClean="0"/>
              <a:t>ТИПЫ: </a:t>
            </a:r>
            <a:r>
              <a:rPr lang="en-US" b="1" dirty="0" smtClean="0"/>
              <a:t>I</a:t>
            </a:r>
            <a:r>
              <a:rPr lang="ru-RU" b="1" dirty="0" smtClean="0"/>
              <a:t> </a:t>
            </a:r>
            <a:r>
              <a:rPr lang="ru-RU" sz="2000" b="1" dirty="0"/>
              <a:t>–низинный, </a:t>
            </a:r>
            <a:r>
              <a:rPr lang="en-US" sz="2000" b="1" dirty="0"/>
              <a:t>II</a:t>
            </a:r>
            <a:r>
              <a:rPr lang="ru-RU" sz="2000" b="1" dirty="0"/>
              <a:t> –</a:t>
            </a:r>
            <a:r>
              <a:rPr lang="ru-RU" sz="2000" b="1" dirty="0" err="1"/>
              <a:t>низинно</a:t>
            </a:r>
            <a:r>
              <a:rPr lang="ru-RU" sz="2000" b="1" dirty="0"/>
              <a:t>-переходный, </a:t>
            </a:r>
            <a:r>
              <a:rPr lang="en-US" sz="2000" b="1" dirty="0"/>
              <a:t>III</a:t>
            </a:r>
            <a:r>
              <a:rPr lang="ru-RU" sz="2000" b="1" dirty="0"/>
              <a:t> –переходный,</a:t>
            </a:r>
          </a:p>
          <a:p>
            <a:r>
              <a:rPr lang="ru-RU" sz="2000" b="1" dirty="0"/>
              <a:t> </a:t>
            </a:r>
            <a:r>
              <a:rPr lang="en-US" sz="2000" b="1" dirty="0"/>
              <a:t>IV –</a:t>
            </a:r>
            <a:r>
              <a:rPr lang="ru-RU" sz="2000" b="1" dirty="0"/>
              <a:t>переходно-верховой, </a:t>
            </a:r>
            <a:r>
              <a:rPr lang="en-US" sz="2000" b="1" dirty="0"/>
              <a:t>V - </a:t>
            </a:r>
            <a:r>
              <a:rPr lang="ru-RU" sz="2000" b="1" dirty="0"/>
              <a:t>верховой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827088" y="1268413"/>
            <a:ext cx="0" cy="5589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827088" y="1268413"/>
            <a:ext cx="784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8675688" y="1268413"/>
            <a:ext cx="0" cy="5589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827088" y="6858000"/>
            <a:ext cx="2665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827088" y="6858000"/>
            <a:ext cx="784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408578"/>
            <a:ext cx="78488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Фрагмент карты торфяного </a:t>
            </a:r>
            <a:r>
              <a:rPr lang="ru-RU" sz="3200" dirty="0" smtClean="0"/>
              <a:t>фонда Карелии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92696"/>
            <a:ext cx="576064" cy="5688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33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Галки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5005387" cy="631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7" name="Picture 5" descr="гал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49500"/>
            <a:ext cx="5086350" cy="433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6" descr="Галкина п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4664"/>
            <a:ext cx="1182688" cy="177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5292725" y="0"/>
            <a:ext cx="3714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i="1"/>
              <a:t>Екатерина Алексеевна Галкина</a:t>
            </a:r>
          </a:p>
          <a:p>
            <a:r>
              <a:rPr lang="ru-RU" i="1"/>
              <a:t>                                    (1897-1993)</a:t>
            </a:r>
          </a:p>
        </p:txBody>
      </p:sp>
    </p:spTree>
    <p:extLst>
      <p:ext uri="{BB962C8B-B14F-4D97-AF65-F5344CB8AC3E}">
        <p14:creationId xmlns:p14="http://schemas.microsoft.com/office/powerpoint/2010/main" val="188412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ir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692150"/>
            <a:ext cx="8207375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539750" y="692150"/>
            <a:ext cx="1223963" cy="1196975"/>
          </a:xfrm>
          <a:prstGeom prst="rect">
            <a:avLst/>
          </a:prstGeom>
          <a:solidFill>
            <a:schemeClr val="accent1">
              <a:alpha val="70195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682625" y="1412875"/>
            <a:ext cx="936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755650" y="981075"/>
            <a:ext cx="631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1 км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995738" y="2276475"/>
            <a:ext cx="1368425" cy="720725"/>
            <a:chOff x="3288" y="845"/>
            <a:chExt cx="996" cy="1023"/>
          </a:xfrm>
        </p:grpSpPr>
        <p:sp>
          <p:nvSpPr>
            <p:cNvPr id="43018" name="Line 7"/>
            <p:cNvSpPr>
              <a:spLocks noChangeShapeType="1"/>
            </p:cNvSpPr>
            <p:nvPr/>
          </p:nvSpPr>
          <p:spPr bwMode="auto">
            <a:xfrm flipH="1" flipV="1">
              <a:off x="3288" y="845"/>
              <a:ext cx="996" cy="102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3019" name="Line 8"/>
            <p:cNvSpPr>
              <a:spLocks noChangeShapeType="1"/>
            </p:cNvSpPr>
            <p:nvPr/>
          </p:nvSpPr>
          <p:spPr bwMode="auto">
            <a:xfrm flipH="1" flipV="1">
              <a:off x="3288" y="845"/>
              <a:ext cx="996" cy="102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3015" name="Text Box 9"/>
          <p:cNvSpPr txBox="1">
            <a:spLocks noChangeArrowheads="1"/>
          </p:cNvSpPr>
          <p:nvPr/>
        </p:nvSpPr>
        <p:spPr bwMode="auto">
          <a:xfrm rot="-3770541">
            <a:off x="5976144" y="1016794"/>
            <a:ext cx="1128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>
                <a:solidFill>
                  <a:schemeClr val="bg1"/>
                </a:solidFill>
              </a:rPr>
              <a:t>р. Вирма</a:t>
            </a:r>
          </a:p>
        </p:txBody>
      </p:sp>
      <p:sp>
        <p:nvSpPr>
          <p:cNvPr id="43016" name="Text Box 10"/>
          <p:cNvSpPr txBox="1">
            <a:spLocks noChangeArrowheads="1"/>
          </p:cNvSpPr>
          <p:nvPr/>
        </p:nvSpPr>
        <p:spPr bwMode="auto">
          <a:xfrm>
            <a:off x="2916238" y="163513"/>
            <a:ext cx="3282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/>
              <a:t>Болотный массив </a:t>
            </a:r>
            <a:r>
              <a:rPr lang="en-US" sz="2000"/>
              <a:t>“</a:t>
            </a:r>
            <a:r>
              <a:rPr lang="ru-RU" sz="2000"/>
              <a:t>Вирма</a:t>
            </a:r>
            <a:r>
              <a:rPr lang="en-US" sz="2000"/>
              <a:t>”</a:t>
            </a:r>
            <a:endParaRPr lang="ru-RU" sz="2000"/>
          </a:p>
        </p:txBody>
      </p:sp>
      <p:pic>
        <p:nvPicPr>
          <p:cNvPr id="30731" name="Picture 11" descr="vir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763" y="3957638"/>
            <a:ext cx="8135937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Вирма2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3" y="-242888"/>
            <a:ext cx="7704137" cy="544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11188" y="0"/>
            <a:ext cx="799326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/>
              <a:t>Сукцессии растительности и скорость </a:t>
            </a:r>
            <a:r>
              <a:rPr lang="ru-RU" sz="1600" b="1" dirty="0" err="1"/>
              <a:t>торфонакопления</a:t>
            </a:r>
            <a:r>
              <a:rPr lang="ru-RU" sz="1600" b="1" dirty="0"/>
              <a:t> на болоте </a:t>
            </a:r>
            <a:r>
              <a:rPr lang="ru-RU" sz="1600" b="1" dirty="0" err="1"/>
              <a:t>Вирменское</a:t>
            </a:r>
            <a:r>
              <a:rPr lang="ru-RU" sz="1600" b="1" dirty="0"/>
              <a:t> (гряда)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0" y="5299075"/>
            <a:ext cx="879475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I </a:t>
            </a:r>
            <a:r>
              <a:rPr lang="ru-RU" sz="1600" dirty="0"/>
              <a:t>Облесенное </a:t>
            </a:r>
            <a:r>
              <a:rPr lang="en-US" sz="1600" dirty="0" err="1"/>
              <a:t>Pinus</a:t>
            </a:r>
            <a:r>
              <a:rPr lang="en-US" sz="1600" dirty="0"/>
              <a:t> </a:t>
            </a:r>
            <a:r>
              <a:rPr lang="en-US" sz="1600" dirty="0" err="1"/>
              <a:t>sylvestris</a:t>
            </a:r>
            <a:r>
              <a:rPr lang="en-US" sz="1600" dirty="0"/>
              <a:t> – </a:t>
            </a:r>
            <a:r>
              <a:rPr lang="en-US" sz="1600" dirty="0" err="1"/>
              <a:t>Eriophorum</a:t>
            </a:r>
            <a:r>
              <a:rPr lang="en-US" sz="1600" dirty="0"/>
              <a:t> </a:t>
            </a:r>
            <a:r>
              <a:rPr lang="en-US" sz="1600" dirty="0" err="1"/>
              <a:t>vaginatum</a:t>
            </a:r>
            <a:r>
              <a:rPr lang="en-US" sz="1600" dirty="0"/>
              <a:t> – Sphagnum </a:t>
            </a:r>
            <a:r>
              <a:rPr lang="en-US" sz="1600" dirty="0" err="1"/>
              <a:t>fuscum</a:t>
            </a:r>
            <a:r>
              <a:rPr lang="en-US" sz="1600" dirty="0"/>
              <a:t> + S. </a:t>
            </a:r>
            <a:r>
              <a:rPr lang="en-US" sz="1600" dirty="0" err="1"/>
              <a:t>angustifolium</a:t>
            </a:r>
            <a:endParaRPr lang="en-US" sz="1600" dirty="0"/>
          </a:p>
          <a:p>
            <a:r>
              <a:rPr lang="en-US" sz="1600" dirty="0"/>
              <a:t>II </a:t>
            </a:r>
            <a:r>
              <a:rPr lang="ru-RU" sz="1600" dirty="0"/>
              <a:t>Гряда</a:t>
            </a:r>
            <a:r>
              <a:rPr lang="en-US" sz="1600" dirty="0"/>
              <a:t>         </a:t>
            </a:r>
            <a:r>
              <a:rPr lang="ru-RU" sz="1600" dirty="0"/>
              <a:t> </a:t>
            </a:r>
            <a:r>
              <a:rPr lang="en-US" sz="1600" dirty="0" err="1"/>
              <a:t>Eriophorum</a:t>
            </a:r>
            <a:r>
              <a:rPr lang="en-US" sz="1600" dirty="0"/>
              <a:t> </a:t>
            </a:r>
            <a:r>
              <a:rPr lang="en-US" sz="1600" dirty="0" err="1"/>
              <a:t>vaginatum</a:t>
            </a:r>
            <a:r>
              <a:rPr lang="en-US" sz="1600" dirty="0"/>
              <a:t> – Sphagnum </a:t>
            </a:r>
            <a:r>
              <a:rPr lang="en-US" sz="1600" dirty="0" err="1"/>
              <a:t>fuscum</a:t>
            </a:r>
            <a:endParaRPr lang="ru-RU" sz="1600" dirty="0"/>
          </a:p>
          <a:p>
            <a:r>
              <a:rPr lang="en-US" sz="1600" dirty="0"/>
              <a:t>III</a:t>
            </a:r>
            <a:r>
              <a:rPr lang="ru-RU" sz="1600" dirty="0"/>
              <a:t> Мочажина </a:t>
            </a:r>
            <a:r>
              <a:rPr lang="en-US" sz="1600" dirty="0"/>
              <a:t> </a:t>
            </a:r>
            <a:r>
              <a:rPr lang="en-US" sz="1600" dirty="0" err="1"/>
              <a:t>Scheuchzeria</a:t>
            </a:r>
            <a:r>
              <a:rPr lang="en-US" sz="1600" dirty="0"/>
              <a:t> </a:t>
            </a:r>
            <a:r>
              <a:rPr lang="en-US" sz="1600" dirty="0" err="1"/>
              <a:t>palustris</a:t>
            </a:r>
            <a:r>
              <a:rPr lang="en-US" sz="1600" dirty="0"/>
              <a:t> + </a:t>
            </a:r>
            <a:r>
              <a:rPr lang="en-US" sz="1600" dirty="0" err="1"/>
              <a:t>Eriophorum</a:t>
            </a:r>
            <a:r>
              <a:rPr lang="en-US" sz="1600" dirty="0"/>
              <a:t> </a:t>
            </a:r>
            <a:r>
              <a:rPr lang="en-US" sz="1600" dirty="0" err="1"/>
              <a:t>vaginatum</a:t>
            </a:r>
            <a:r>
              <a:rPr lang="en-US" sz="1600" dirty="0"/>
              <a:t> – Sphagnum sect. </a:t>
            </a:r>
            <a:r>
              <a:rPr lang="en-US" sz="1600" dirty="0" err="1"/>
              <a:t>Cuspidata</a:t>
            </a:r>
            <a:endParaRPr lang="en-US" sz="1600" dirty="0"/>
          </a:p>
          <a:p>
            <a:r>
              <a:rPr lang="en-US" sz="1600" dirty="0"/>
              <a:t>IV </a:t>
            </a:r>
            <a:r>
              <a:rPr lang="ru-RU" sz="1600" dirty="0"/>
              <a:t>Ковер</a:t>
            </a:r>
            <a:r>
              <a:rPr lang="en-US" sz="1600" dirty="0"/>
              <a:t>        </a:t>
            </a:r>
            <a:r>
              <a:rPr lang="ru-RU" sz="1600" dirty="0"/>
              <a:t> </a:t>
            </a:r>
            <a:r>
              <a:rPr lang="en-US" sz="1600" dirty="0" err="1"/>
              <a:t>Eriophorum</a:t>
            </a:r>
            <a:r>
              <a:rPr lang="en-US" sz="1600" dirty="0"/>
              <a:t> </a:t>
            </a:r>
            <a:r>
              <a:rPr lang="en-US" sz="1600" dirty="0" err="1"/>
              <a:t>vaginatum</a:t>
            </a:r>
            <a:r>
              <a:rPr lang="en-US" sz="1600" dirty="0"/>
              <a:t> + </a:t>
            </a:r>
            <a:r>
              <a:rPr lang="en-US" sz="1600" dirty="0" err="1"/>
              <a:t>Scheuchzeria</a:t>
            </a:r>
            <a:r>
              <a:rPr lang="en-US" sz="1600" dirty="0"/>
              <a:t> </a:t>
            </a:r>
            <a:r>
              <a:rPr lang="en-US" sz="1600" dirty="0" err="1"/>
              <a:t>palustris</a:t>
            </a:r>
            <a:r>
              <a:rPr lang="en-US" sz="1600" dirty="0"/>
              <a:t> – Sphagnum </a:t>
            </a:r>
            <a:r>
              <a:rPr lang="en-US" sz="1600" dirty="0" err="1"/>
              <a:t>fuscum</a:t>
            </a:r>
            <a:endParaRPr lang="en-US" sz="1600" dirty="0"/>
          </a:p>
          <a:p>
            <a:r>
              <a:rPr lang="en-US" sz="1600" dirty="0"/>
              <a:t>V </a:t>
            </a:r>
            <a:r>
              <a:rPr lang="ru-RU" sz="1600" dirty="0"/>
              <a:t>Гряда </a:t>
            </a:r>
            <a:r>
              <a:rPr lang="en-US" sz="1600" dirty="0"/>
              <a:t>        </a:t>
            </a:r>
            <a:r>
              <a:rPr lang="en-US" sz="1600" dirty="0" err="1"/>
              <a:t>Eriophorum</a:t>
            </a:r>
            <a:r>
              <a:rPr lang="en-US" sz="1600" dirty="0"/>
              <a:t> </a:t>
            </a:r>
            <a:r>
              <a:rPr lang="en-US" sz="1600" dirty="0" err="1"/>
              <a:t>vaginatum</a:t>
            </a:r>
            <a:r>
              <a:rPr lang="en-US" sz="1600" dirty="0"/>
              <a:t> – Sphagnum </a:t>
            </a:r>
            <a:r>
              <a:rPr lang="en-US" sz="1600" dirty="0" err="1"/>
              <a:t>fuscum</a:t>
            </a:r>
            <a:endParaRPr lang="en-US" sz="1600" dirty="0"/>
          </a:p>
          <a:p>
            <a:r>
              <a:rPr lang="en-US" sz="1600" dirty="0"/>
              <a:t>VI </a:t>
            </a:r>
            <a:r>
              <a:rPr lang="ru-RU" sz="1600" dirty="0"/>
              <a:t>Гряда </a:t>
            </a:r>
            <a:r>
              <a:rPr lang="en-US" sz="1600" dirty="0"/>
              <a:t>       </a:t>
            </a:r>
            <a:r>
              <a:rPr lang="en-US" sz="1600" dirty="0" err="1"/>
              <a:t>Calluna</a:t>
            </a:r>
            <a:r>
              <a:rPr lang="en-US" sz="1600" dirty="0"/>
              <a:t> vulgaris - Sphagnum </a:t>
            </a:r>
            <a:r>
              <a:rPr lang="en-US" sz="1600" dirty="0" err="1"/>
              <a:t>fuscum</a:t>
            </a:r>
            <a:r>
              <a:rPr lang="en-US" sz="1600" dirty="0"/>
              <a:t> - </a:t>
            </a:r>
            <a:r>
              <a:rPr lang="en-US" sz="1600" dirty="0" err="1"/>
              <a:t>Cladina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8999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600" b="0" i="0"/>
          </a:p>
        </p:txBody>
      </p:sp>
      <p:sp>
        <p:nvSpPr>
          <p:cNvPr id="223236" name="WordArt 4"/>
          <p:cNvSpPr>
            <a:spLocks noChangeArrowheads="1" noChangeShapeType="1" noTextEdit="1"/>
          </p:cNvSpPr>
          <p:nvPr/>
        </p:nvSpPr>
        <p:spPr bwMode="auto">
          <a:xfrm>
            <a:off x="323850" y="692150"/>
            <a:ext cx="8640763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Black"/>
              </a:rPr>
              <a:t>ДИАГРАММА БОТАНИЧЕСКОГО СОСТАВА</a:t>
            </a:r>
          </a:p>
        </p:txBody>
      </p:sp>
      <p:sp>
        <p:nvSpPr>
          <p:cNvPr id="223238" name="WordArt 6"/>
          <p:cNvSpPr>
            <a:spLocks noChangeArrowheads="1" noChangeShapeType="1" noTextEdit="1"/>
          </p:cNvSpPr>
          <p:nvPr/>
        </p:nvSpPr>
        <p:spPr bwMode="auto">
          <a:xfrm>
            <a:off x="179388" y="4076700"/>
            <a:ext cx="8675687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СУКЦЕССИИ ВОДНО-БОЛОТНОЙ РАСТИТЕЛЬНОСТИ</a:t>
            </a:r>
          </a:p>
        </p:txBody>
      </p:sp>
      <p:sp>
        <p:nvSpPr>
          <p:cNvPr id="223239" name="Rectangle 7"/>
          <p:cNvSpPr>
            <a:spLocks noChangeArrowheads="1"/>
          </p:cNvSpPr>
          <p:nvPr/>
        </p:nvSpPr>
        <p:spPr bwMode="auto">
          <a:xfrm>
            <a:off x="107950" y="4368539"/>
            <a:ext cx="9036050" cy="243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900" i="0" dirty="0" err="1"/>
              <a:t>Hydrophites</a:t>
            </a:r>
            <a:r>
              <a:rPr lang="en-US" sz="1900" i="0" dirty="0"/>
              <a:t> </a:t>
            </a:r>
            <a:r>
              <a:rPr lang="ru-RU" sz="1900" b="0" dirty="0"/>
              <a:t>(</a:t>
            </a:r>
            <a:r>
              <a:rPr lang="en-US" sz="1900" b="0" dirty="0" err="1"/>
              <a:t>Nuphar</a:t>
            </a:r>
            <a:r>
              <a:rPr lang="ru-RU" sz="1900" b="0" dirty="0"/>
              <a:t>, </a:t>
            </a:r>
            <a:r>
              <a:rPr lang="en-US" sz="1900" b="0" dirty="0" err="1"/>
              <a:t>Typha</a:t>
            </a:r>
            <a:r>
              <a:rPr lang="ru-RU" sz="1900" b="0" dirty="0"/>
              <a:t>, </a:t>
            </a:r>
            <a:r>
              <a:rPr lang="en-US" sz="1900" b="0" dirty="0" err="1"/>
              <a:t>Potamogeton</a:t>
            </a:r>
            <a:r>
              <a:rPr lang="ru-RU" sz="1900" b="0" dirty="0"/>
              <a:t>) – </a:t>
            </a:r>
            <a:r>
              <a:rPr lang="en-US" sz="1900" dirty="0" err="1"/>
              <a:t>Warnstorfia</a:t>
            </a:r>
            <a:r>
              <a:rPr lang="en-US" sz="1900" dirty="0"/>
              <a:t> </a:t>
            </a:r>
            <a:r>
              <a:rPr lang="ru-RU" sz="1900" b="0" i="0" dirty="0"/>
              <a:t>[10300–9300 л.н.] </a:t>
            </a:r>
            <a:r>
              <a:rPr lang="en-US" sz="1900" b="0" dirty="0"/>
              <a:t>→</a:t>
            </a:r>
            <a:r>
              <a:rPr lang="en-US" sz="1900" i="0" dirty="0"/>
              <a:t> </a:t>
            </a:r>
            <a:r>
              <a:rPr lang="en-US" sz="1900" dirty="0" err="1"/>
              <a:t>Nuphar</a:t>
            </a:r>
            <a:r>
              <a:rPr lang="en-US" sz="1900" dirty="0"/>
              <a:t> </a:t>
            </a:r>
            <a:r>
              <a:rPr lang="en-US" sz="1900" i="0" dirty="0"/>
              <a:t>+</a:t>
            </a:r>
            <a:r>
              <a:rPr lang="ru-RU" sz="1900" dirty="0"/>
              <a:t> </a:t>
            </a:r>
            <a:r>
              <a:rPr lang="en-US" sz="1900" dirty="0" err="1"/>
              <a:t>Typha</a:t>
            </a:r>
            <a:r>
              <a:rPr lang="en-US" sz="1900" dirty="0"/>
              <a:t> –</a:t>
            </a:r>
            <a:r>
              <a:rPr lang="en-US" sz="1900" b="0" i="0" dirty="0"/>
              <a:t> </a:t>
            </a:r>
            <a:r>
              <a:rPr lang="en-US" sz="1900" b="0" dirty="0" err="1"/>
              <a:t>Menyanthes</a:t>
            </a:r>
            <a:r>
              <a:rPr lang="en-US" sz="1900" b="0" dirty="0"/>
              <a:t> </a:t>
            </a:r>
            <a:r>
              <a:rPr lang="en-US" sz="1900" b="0" dirty="0" err="1"/>
              <a:t>trifoliata</a:t>
            </a:r>
            <a:r>
              <a:rPr lang="en-US" sz="1900" b="0" dirty="0"/>
              <a:t> </a:t>
            </a:r>
            <a:r>
              <a:rPr lang="en-US" sz="1900" b="0" i="0" dirty="0"/>
              <a:t>+</a:t>
            </a:r>
            <a:r>
              <a:rPr lang="ru-RU" sz="1900" b="0" i="0" dirty="0"/>
              <a:t> </a:t>
            </a:r>
            <a:r>
              <a:rPr lang="en-US" sz="1900" b="0" dirty="0" err="1"/>
              <a:t>Carex</a:t>
            </a:r>
            <a:r>
              <a:rPr lang="en-US" sz="1900" b="0" dirty="0"/>
              <a:t> (</a:t>
            </a:r>
            <a:r>
              <a:rPr lang="en-US" sz="1900" b="0" dirty="0" err="1"/>
              <a:t>magellanica</a:t>
            </a:r>
            <a:r>
              <a:rPr lang="en-US" sz="1900" b="0" dirty="0"/>
              <a:t>, </a:t>
            </a:r>
            <a:r>
              <a:rPr lang="en-US" sz="1900" b="0" dirty="0" err="1"/>
              <a:t>rostrata</a:t>
            </a:r>
            <a:r>
              <a:rPr lang="en-US" sz="1900" b="0" dirty="0"/>
              <a:t>) </a:t>
            </a:r>
            <a:r>
              <a:rPr lang="en-US" sz="1900" b="0" i="0" dirty="0"/>
              <a:t>+</a:t>
            </a:r>
            <a:r>
              <a:rPr lang="en-US" sz="1900" b="0" dirty="0"/>
              <a:t> </a:t>
            </a:r>
            <a:r>
              <a:rPr lang="en-US" sz="1900" b="0" dirty="0" err="1"/>
              <a:t>Erio</a:t>
            </a:r>
            <a:r>
              <a:rPr lang="ru-RU" sz="1900" b="0" dirty="0"/>
              <a:t>-</a:t>
            </a:r>
            <a:r>
              <a:rPr lang="en-US" sz="1900" b="0" dirty="0" err="1"/>
              <a:t>phorum</a:t>
            </a:r>
            <a:r>
              <a:rPr lang="en-US" sz="1900" b="0" dirty="0"/>
              <a:t> </a:t>
            </a:r>
            <a:r>
              <a:rPr lang="en-US" sz="1900" b="0" dirty="0" err="1"/>
              <a:t>vaginatum</a:t>
            </a:r>
            <a:r>
              <a:rPr lang="en-US" sz="1900" b="0" dirty="0"/>
              <a:t> – </a:t>
            </a:r>
            <a:r>
              <a:rPr lang="en-US" sz="1900" dirty="0" err="1"/>
              <a:t>Warnstorfia</a:t>
            </a:r>
            <a:r>
              <a:rPr lang="en-US" sz="1900" dirty="0"/>
              <a:t> </a:t>
            </a:r>
            <a:r>
              <a:rPr lang="en-US" sz="1900" b="0" i="0" dirty="0"/>
              <a:t>[9300–8000 </a:t>
            </a:r>
            <a:r>
              <a:rPr lang="ru-RU" sz="1900" b="0" i="0" dirty="0"/>
              <a:t>л</a:t>
            </a:r>
            <a:r>
              <a:rPr lang="en-US" sz="1900" b="0" i="0" dirty="0"/>
              <a:t>.</a:t>
            </a:r>
            <a:r>
              <a:rPr lang="ru-RU" sz="1900" b="0" i="0" dirty="0" err="1"/>
              <a:t>н</a:t>
            </a:r>
            <a:r>
              <a:rPr lang="en-US" sz="1900" b="0" i="0" dirty="0"/>
              <a:t>.] </a:t>
            </a:r>
            <a:r>
              <a:rPr lang="en-US" sz="1900" b="0" dirty="0"/>
              <a:t>→ </a:t>
            </a:r>
            <a:r>
              <a:rPr lang="en-US" sz="1900" dirty="0" err="1"/>
              <a:t>Scheuchzeria</a:t>
            </a:r>
            <a:r>
              <a:rPr lang="en-US" sz="1900" dirty="0"/>
              <a:t> </a:t>
            </a:r>
            <a:r>
              <a:rPr lang="en-US" sz="1900" dirty="0" err="1"/>
              <a:t>palustris</a:t>
            </a:r>
            <a:r>
              <a:rPr lang="en-US" sz="1900" dirty="0"/>
              <a:t> </a:t>
            </a:r>
            <a:r>
              <a:rPr lang="en-US" sz="1900" b="0" i="0" dirty="0"/>
              <a:t>+ </a:t>
            </a:r>
            <a:r>
              <a:rPr lang="en-US" sz="1900" b="0" dirty="0" err="1"/>
              <a:t>Carex</a:t>
            </a:r>
            <a:r>
              <a:rPr lang="en-US" sz="1900" b="0" dirty="0"/>
              <a:t> (</a:t>
            </a:r>
            <a:r>
              <a:rPr lang="en-US" sz="1900" b="0" dirty="0" err="1"/>
              <a:t>rostrata</a:t>
            </a:r>
            <a:r>
              <a:rPr lang="en-US" sz="1900" b="0" dirty="0"/>
              <a:t>, </a:t>
            </a:r>
            <a:r>
              <a:rPr lang="en-US" sz="1900" b="0" dirty="0" err="1"/>
              <a:t>limosa</a:t>
            </a:r>
            <a:r>
              <a:rPr lang="en-US" sz="1900" b="0" dirty="0"/>
              <a:t>) – </a:t>
            </a:r>
            <a:r>
              <a:rPr lang="en-US" sz="1900" dirty="0"/>
              <a:t>Sphagnum </a:t>
            </a:r>
            <a:r>
              <a:rPr lang="en-US" sz="1900" dirty="0" err="1"/>
              <a:t>magellanicum</a:t>
            </a:r>
            <a:r>
              <a:rPr lang="en-US" sz="1900" dirty="0"/>
              <a:t> </a:t>
            </a:r>
            <a:r>
              <a:rPr lang="en-US" sz="1900" i="0" dirty="0"/>
              <a:t>+ </a:t>
            </a:r>
            <a:r>
              <a:rPr lang="en-US" sz="1900" dirty="0" err="1"/>
              <a:t>Warnstorfia</a:t>
            </a:r>
            <a:r>
              <a:rPr lang="en-US" sz="1900" dirty="0"/>
              <a:t> </a:t>
            </a:r>
            <a:r>
              <a:rPr lang="en-US" sz="1900" b="0" i="0" dirty="0"/>
              <a:t>[</a:t>
            </a:r>
            <a:r>
              <a:rPr lang="en-US" sz="1900" b="0" i="0" dirty="0" smtClean="0"/>
              <a:t>8000–7000 </a:t>
            </a:r>
            <a:r>
              <a:rPr lang="ru-RU" sz="1900" b="0" i="0" dirty="0"/>
              <a:t>л</a:t>
            </a:r>
            <a:r>
              <a:rPr lang="en-US" sz="1900" b="0" i="0" dirty="0"/>
              <a:t>.</a:t>
            </a:r>
            <a:r>
              <a:rPr lang="ru-RU" sz="1900" b="0" i="0" dirty="0" err="1"/>
              <a:t>н</a:t>
            </a:r>
            <a:r>
              <a:rPr lang="en-US" sz="1900" b="0" i="0" dirty="0"/>
              <a:t>.] </a:t>
            </a:r>
            <a:r>
              <a:rPr lang="en-US" sz="1900" b="0" dirty="0"/>
              <a:t>→ </a:t>
            </a:r>
            <a:r>
              <a:rPr lang="en-US" sz="1900" dirty="0" err="1"/>
              <a:t>Eriophorum</a:t>
            </a:r>
            <a:r>
              <a:rPr lang="en-US" sz="1900" dirty="0"/>
              <a:t> </a:t>
            </a:r>
            <a:r>
              <a:rPr lang="en-US" sz="1900" dirty="0" err="1"/>
              <a:t>vaginatum</a:t>
            </a:r>
            <a:r>
              <a:rPr lang="en-US" sz="1900" dirty="0"/>
              <a:t> </a:t>
            </a:r>
            <a:r>
              <a:rPr lang="en-US" sz="1900" i="0" dirty="0"/>
              <a:t>+</a:t>
            </a:r>
            <a:r>
              <a:rPr lang="en-US" sz="1900" dirty="0"/>
              <a:t> </a:t>
            </a:r>
            <a:r>
              <a:rPr lang="en-US" sz="1900" dirty="0" err="1"/>
              <a:t>Scheuchzeria</a:t>
            </a:r>
            <a:r>
              <a:rPr lang="en-US" sz="1900" dirty="0"/>
              <a:t> </a:t>
            </a:r>
            <a:r>
              <a:rPr lang="en-US" sz="1900" dirty="0" err="1"/>
              <a:t>palustris</a:t>
            </a:r>
            <a:r>
              <a:rPr lang="en-US" sz="1900" dirty="0"/>
              <a:t> – Sphagnum </a:t>
            </a:r>
            <a:r>
              <a:rPr lang="en-US" sz="1900" b="0" dirty="0"/>
              <a:t>(</a:t>
            </a:r>
            <a:r>
              <a:rPr lang="en-US" sz="1900" dirty="0" err="1"/>
              <a:t>magellanicum</a:t>
            </a:r>
            <a:r>
              <a:rPr lang="en-US" sz="1900" dirty="0"/>
              <a:t>, </a:t>
            </a:r>
            <a:r>
              <a:rPr lang="en-US" sz="1900" dirty="0" err="1"/>
              <a:t>fuscum</a:t>
            </a:r>
            <a:r>
              <a:rPr lang="en-US" sz="1900" b="0" dirty="0"/>
              <a:t>)</a:t>
            </a:r>
            <a:r>
              <a:rPr lang="en-US" sz="1900" dirty="0"/>
              <a:t> </a:t>
            </a:r>
            <a:r>
              <a:rPr lang="en-US" sz="1900" b="0" i="0" dirty="0"/>
              <a:t>[7000–5300 </a:t>
            </a:r>
            <a:r>
              <a:rPr lang="ru-RU" sz="1900" b="0" i="0" dirty="0"/>
              <a:t>л</a:t>
            </a:r>
            <a:r>
              <a:rPr lang="en-US" sz="1900" b="0" i="0" dirty="0"/>
              <a:t>.</a:t>
            </a:r>
            <a:r>
              <a:rPr lang="ru-RU" sz="1900" b="0" i="0" dirty="0" err="1"/>
              <a:t>н</a:t>
            </a:r>
            <a:r>
              <a:rPr lang="en-US" sz="1900" b="0" i="0" dirty="0"/>
              <a:t>.] → </a:t>
            </a:r>
            <a:r>
              <a:rPr lang="en-US" sz="1900" dirty="0" err="1"/>
              <a:t>Scheuchzeria</a:t>
            </a:r>
            <a:r>
              <a:rPr lang="en-US" sz="1900" dirty="0"/>
              <a:t> </a:t>
            </a:r>
            <a:r>
              <a:rPr lang="en-US" sz="1900" dirty="0" err="1"/>
              <a:t>palustris</a:t>
            </a:r>
            <a:r>
              <a:rPr lang="en-US" sz="1900" dirty="0"/>
              <a:t> </a:t>
            </a:r>
            <a:r>
              <a:rPr lang="en-US" sz="1900" b="0" i="0" dirty="0"/>
              <a:t>+ </a:t>
            </a:r>
            <a:r>
              <a:rPr lang="en-US" sz="1900" b="0" dirty="0" err="1"/>
              <a:t>Eriophorum</a:t>
            </a:r>
            <a:r>
              <a:rPr lang="en-US" sz="1900" b="0" dirty="0"/>
              <a:t> </a:t>
            </a:r>
            <a:r>
              <a:rPr lang="en-US" sz="1900" b="0" dirty="0" err="1"/>
              <a:t>vaginatum</a:t>
            </a:r>
            <a:r>
              <a:rPr lang="en-US" sz="1900" b="0" dirty="0"/>
              <a:t> – Sphagnum (</a:t>
            </a:r>
            <a:r>
              <a:rPr lang="en-US" sz="1900" b="0" dirty="0" err="1"/>
              <a:t>magellanicum</a:t>
            </a:r>
            <a:r>
              <a:rPr lang="en-US" sz="1900" b="0" dirty="0"/>
              <a:t>, </a:t>
            </a:r>
            <a:r>
              <a:rPr lang="en-US" sz="1900" b="0" dirty="0" err="1"/>
              <a:t>papillosum</a:t>
            </a:r>
            <a:r>
              <a:rPr lang="en-US" sz="1900" b="0" dirty="0"/>
              <a:t>, </a:t>
            </a:r>
            <a:r>
              <a:rPr lang="en-US" sz="1900" b="0" dirty="0" err="1"/>
              <a:t>balticum</a:t>
            </a:r>
            <a:r>
              <a:rPr lang="en-US" sz="1900" b="0" dirty="0"/>
              <a:t>) </a:t>
            </a:r>
            <a:r>
              <a:rPr lang="en-US" sz="1900" b="0" i="0" dirty="0"/>
              <a:t>[5300–3700 </a:t>
            </a:r>
            <a:r>
              <a:rPr lang="ru-RU" sz="1900" b="0" i="0" dirty="0"/>
              <a:t>л</a:t>
            </a:r>
            <a:r>
              <a:rPr lang="en-US" sz="1900" b="0" i="0" dirty="0"/>
              <a:t>.</a:t>
            </a:r>
            <a:r>
              <a:rPr lang="ru-RU" sz="1900" b="0" i="0" dirty="0" err="1"/>
              <a:t>н</a:t>
            </a:r>
            <a:r>
              <a:rPr lang="en-US" sz="1900" b="0" i="0" dirty="0"/>
              <a:t>.] → </a:t>
            </a:r>
            <a:r>
              <a:rPr lang="en-US" sz="1900" dirty="0" err="1"/>
              <a:t>Eriophorum</a:t>
            </a:r>
            <a:r>
              <a:rPr lang="en-US" sz="1900" dirty="0"/>
              <a:t> </a:t>
            </a:r>
            <a:r>
              <a:rPr lang="en-US" sz="1900" dirty="0" err="1"/>
              <a:t>vaginatum</a:t>
            </a:r>
            <a:r>
              <a:rPr lang="en-US" sz="1900" i="0" dirty="0"/>
              <a:t> + </a:t>
            </a:r>
            <a:r>
              <a:rPr lang="en-US" sz="1900" dirty="0" err="1"/>
              <a:t>Scheuchzeria</a:t>
            </a:r>
            <a:r>
              <a:rPr lang="en-US" sz="1900" dirty="0"/>
              <a:t> </a:t>
            </a:r>
            <a:r>
              <a:rPr lang="en-US" sz="1900" dirty="0" err="1"/>
              <a:t>palustris</a:t>
            </a:r>
            <a:r>
              <a:rPr lang="en-US" sz="1900" dirty="0"/>
              <a:t> – Sphagnum </a:t>
            </a:r>
            <a:r>
              <a:rPr lang="en-US" sz="1900" dirty="0" err="1"/>
              <a:t>magellanicum</a:t>
            </a:r>
            <a:r>
              <a:rPr lang="en-US" sz="1900" i="0" dirty="0"/>
              <a:t> </a:t>
            </a:r>
            <a:r>
              <a:rPr lang="en-US" sz="1900" b="0" i="0" dirty="0"/>
              <a:t>[3700–1800</a:t>
            </a:r>
            <a:r>
              <a:rPr lang="en-US" sz="1900" i="0" dirty="0"/>
              <a:t> </a:t>
            </a:r>
            <a:r>
              <a:rPr lang="ru-RU" sz="1900" b="0" i="0" dirty="0"/>
              <a:t>л</a:t>
            </a:r>
            <a:r>
              <a:rPr lang="en-US" sz="1900" b="0" i="0" dirty="0"/>
              <a:t>.</a:t>
            </a:r>
            <a:r>
              <a:rPr lang="ru-RU" sz="1900" b="0" i="0" dirty="0" err="1"/>
              <a:t>н</a:t>
            </a:r>
            <a:r>
              <a:rPr lang="en-US" sz="1900" b="0" i="0" dirty="0"/>
              <a:t>.] → </a:t>
            </a:r>
            <a:r>
              <a:rPr lang="en-US" sz="1900" b="0" dirty="0" err="1"/>
              <a:t>Scheuchzeria</a:t>
            </a:r>
            <a:r>
              <a:rPr lang="en-US" sz="1900" b="0" dirty="0"/>
              <a:t> </a:t>
            </a:r>
            <a:r>
              <a:rPr lang="en-US" sz="1900" b="0" dirty="0" err="1"/>
              <a:t>palustris</a:t>
            </a:r>
            <a:r>
              <a:rPr lang="en-US" sz="1900" b="0" dirty="0"/>
              <a:t> – </a:t>
            </a:r>
            <a:r>
              <a:rPr lang="en-US" sz="1900" dirty="0"/>
              <a:t>Sphagnum </a:t>
            </a:r>
            <a:r>
              <a:rPr lang="en-US" sz="1900" b="0" dirty="0"/>
              <a:t>(</a:t>
            </a:r>
            <a:r>
              <a:rPr lang="en-US" sz="1900" dirty="0" err="1"/>
              <a:t>magellanicum</a:t>
            </a:r>
            <a:r>
              <a:rPr lang="en-US" sz="1900" dirty="0"/>
              <a:t>, </a:t>
            </a:r>
            <a:r>
              <a:rPr lang="en-US" sz="1900" dirty="0" err="1"/>
              <a:t>balticum</a:t>
            </a:r>
            <a:r>
              <a:rPr lang="en-US" sz="1900" dirty="0"/>
              <a:t>, </a:t>
            </a:r>
            <a:r>
              <a:rPr lang="en-US" sz="1900" dirty="0" err="1"/>
              <a:t>majus</a:t>
            </a:r>
            <a:r>
              <a:rPr lang="en-US" sz="1900" b="0" dirty="0"/>
              <a:t>)</a:t>
            </a:r>
            <a:r>
              <a:rPr lang="en-US" sz="1900" dirty="0"/>
              <a:t> </a:t>
            </a:r>
            <a:r>
              <a:rPr lang="en-US" sz="1900" b="0" i="0" dirty="0"/>
              <a:t>[1800–1300 </a:t>
            </a:r>
            <a:r>
              <a:rPr lang="ru-RU" sz="1900" b="0" i="0" dirty="0"/>
              <a:t>л</a:t>
            </a:r>
            <a:r>
              <a:rPr lang="en-US" sz="1900" b="0" i="0" dirty="0"/>
              <a:t>.</a:t>
            </a:r>
            <a:r>
              <a:rPr lang="ru-RU" sz="1900" b="0" i="0" dirty="0" err="1"/>
              <a:t>н</a:t>
            </a:r>
            <a:r>
              <a:rPr lang="en-US" sz="1900" b="0" i="0" dirty="0"/>
              <a:t>.] </a:t>
            </a:r>
            <a:r>
              <a:rPr lang="ru-RU" sz="1900" b="0" i="0" dirty="0"/>
              <a:t>→ </a:t>
            </a:r>
            <a:r>
              <a:rPr lang="en-US" sz="1900" b="0" dirty="0" err="1"/>
              <a:t>Eriophorum</a:t>
            </a:r>
            <a:r>
              <a:rPr lang="en-US" sz="1900" b="0" dirty="0"/>
              <a:t> </a:t>
            </a:r>
            <a:r>
              <a:rPr lang="en-US" sz="1900" b="0" dirty="0" err="1"/>
              <a:t>vaginatum</a:t>
            </a:r>
            <a:r>
              <a:rPr lang="ru-RU" sz="1900" b="0" i="0" dirty="0"/>
              <a:t> – </a:t>
            </a:r>
            <a:r>
              <a:rPr lang="en-US" sz="1900" dirty="0"/>
              <a:t>Sphagnum </a:t>
            </a:r>
            <a:r>
              <a:rPr lang="ru-RU" sz="1900" b="0" dirty="0"/>
              <a:t>(</a:t>
            </a:r>
            <a:r>
              <a:rPr lang="en-US" sz="1900" dirty="0" err="1"/>
              <a:t>fuscum</a:t>
            </a:r>
            <a:r>
              <a:rPr lang="ru-RU" sz="1900" dirty="0"/>
              <a:t>, </a:t>
            </a:r>
            <a:r>
              <a:rPr lang="en-US" sz="1900" b="0" dirty="0" err="1"/>
              <a:t>angustifolium</a:t>
            </a:r>
            <a:r>
              <a:rPr lang="ru-RU" sz="1900" b="0" dirty="0"/>
              <a:t>) </a:t>
            </a:r>
            <a:r>
              <a:rPr lang="ru-RU" sz="1900" b="0" i="0" dirty="0"/>
              <a:t>[1300 л.н. – настоящее время].</a:t>
            </a:r>
            <a:r>
              <a:rPr lang="ru-RU" sz="1900" i="0" dirty="0"/>
              <a:t> </a:t>
            </a:r>
          </a:p>
        </p:txBody>
      </p:sp>
      <p:pic>
        <p:nvPicPr>
          <p:cNvPr id="223240" name="Picture 8" descr="ДБС_Скополиное_СП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389937" cy="3097213"/>
          </a:xfrm>
          <a:prstGeom prst="rect">
            <a:avLst/>
          </a:prstGeom>
          <a:noFill/>
        </p:spPr>
      </p:pic>
      <p:sp>
        <p:nvSpPr>
          <p:cNvPr id="223241" name="WordArt 9"/>
          <p:cNvSpPr>
            <a:spLocks noChangeArrowheads="1" noChangeShapeType="1" noTextEdit="1"/>
          </p:cNvSpPr>
          <p:nvPr/>
        </p:nvSpPr>
        <p:spPr bwMode="auto">
          <a:xfrm>
            <a:off x="1331913" y="115888"/>
            <a:ext cx="6553200" cy="476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Разрез </a:t>
            </a:r>
            <a:r>
              <a:rPr lang="ru-RU" sz="3600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Скополиное</a:t>
            </a:r>
            <a:endParaRPr lang="ru-RU" sz="3600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торф2"/>
          <p:cNvPicPr>
            <a:picLocks noChangeAspect="1" noChangeArrowheads="1"/>
          </p:cNvPicPr>
          <p:nvPr/>
        </p:nvPicPr>
        <p:blipFill>
          <a:blip r:embed="rId2" cstate="print"/>
          <a:srcRect l="1817" t="10515" r="899" b="17830"/>
          <a:stretch>
            <a:fillRect/>
          </a:stretch>
        </p:blipFill>
        <p:spPr bwMode="auto">
          <a:xfrm>
            <a:off x="250825" y="1844675"/>
            <a:ext cx="83883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375634" y="404813"/>
            <a:ext cx="6480044" cy="1015663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Наиболее распространенные сочетания верховых и 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переходных видов торфа в контактных слоях 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торфяных залежей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411760" y="1340768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800000"/>
                </a:solidFill>
                <a:latin typeface="Times New Roman" pitchFamily="18" charset="0"/>
              </a:rPr>
              <a:t>под кочковыми верховыми торфами </a:t>
            </a:r>
          </a:p>
          <a:p>
            <a:endParaRPr lang="ru-RU" sz="2000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 rot="5400000">
            <a:off x="791543" y="2600945"/>
            <a:ext cx="1008062" cy="215900"/>
          </a:xfrm>
          <a:prstGeom prst="rect">
            <a:avLst/>
          </a:prstGeom>
        </p:spPr>
        <p:txBody>
          <a:bodyPr vert="vert270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sz="2000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Верховые</a:t>
            </a:r>
          </a:p>
        </p:txBody>
      </p:sp>
      <p:sp>
        <p:nvSpPr>
          <p:cNvPr id="17414" name="WordArt 6"/>
          <p:cNvSpPr>
            <a:spLocks noChangeArrowheads="1" noChangeShapeType="1" noTextEdit="1"/>
          </p:cNvSpPr>
          <p:nvPr/>
        </p:nvSpPr>
        <p:spPr bwMode="auto">
          <a:xfrm rot="5400000">
            <a:off x="-522734" y="4851325"/>
            <a:ext cx="1476375" cy="215900"/>
          </a:xfrm>
          <a:prstGeom prst="rect">
            <a:avLst/>
          </a:prstGeom>
        </p:spPr>
        <p:txBody>
          <a:bodyPr vert="vert270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sz="2000" kern="10" dirty="0">
                <a:ln w="9525">
                  <a:solidFill>
                    <a:srgbClr val="9900FF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Переходные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Образ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989138"/>
            <a:ext cx="759618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smtClean="0"/>
              <a:t>Особенности водного режима на верховых (А)</a:t>
            </a:r>
            <a:br>
              <a:rPr lang="ru-RU" sz="2400" smtClean="0"/>
            </a:br>
            <a:r>
              <a:rPr lang="ru-RU" sz="2400" smtClean="0"/>
              <a:t>и низинных (Б) болотах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964613" cy="1143000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Динамика растительности  верхового </a:t>
            </a:r>
            <a:r>
              <a:rPr lang="ru-RU" sz="2400" dirty="0" smtClean="0"/>
              <a:t>болота </a:t>
            </a:r>
            <a:r>
              <a:rPr lang="ru-RU" sz="2400" dirty="0" err="1" smtClean="0"/>
              <a:t>Степашуо</a:t>
            </a:r>
            <a:r>
              <a:rPr lang="ru-RU" sz="2400" dirty="0" smtClean="0"/>
              <a:t> 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 </a:t>
            </a:r>
            <a:r>
              <a:rPr lang="ru-RU" sz="2000" dirty="0"/>
              <a:t>(</a:t>
            </a:r>
            <a:r>
              <a:rPr lang="en-US" sz="2000" i="1" dirty="0"/>
              <a:t>I – V – </a:t>
            </a:r>
            <a:r>
              <a:rPr lang="ru-RU" sz="2000" i="1" dirty="0" err="1"/>
              <a:t>минеротрофные</a:t>
            </a:r>
            <a:r>
              <a:rPr lang="ru-RU" sz="2000" i="1" dirty="0"/>
              <a:t>, </a:t>
            </a:r>
            <a:r>
              <a:rPr lang="en-US" sz="2000" i="1" dirty="0"/>
              <a:t>VI – VII – </a:t>
            </a:r>
            <a:r>
              <a:rPr lang="ru-RU" sz="2000" i="1" dirty="0" err="1"/>
              <a:t>омбротрофные</a:t>
            </a:r>
            <a:r>
              <a:rPr lang="ru-RU" sz="2000" i="1" dirty="0"/>
              <a:t> </a:t>
            </a:r>
            <a:r>
              <a:rPr lang="ru-RU" sz="2000" i="1" dirty="0" err="1"/>
              <a:t>палеосообщества</a:t>
            </a:r>
            <a:r>
              <a:rPr lang="en-US" sz="2800" dirty="0"/>
              <a:t>)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000" dirty="0"/>
              <a:t>болото </a:t>
            </a:r>
            <a:r>
              <a:rPr lang="ru-RU" sz="2000" dirty="0" err="1"/>
              <a:t>Степашуо</a:t>
            </a:r>
            <a:endParaRPr lang="ru-RU" sz="2000" dirty="0"/>
          </a:p>
        </p:txBody>
      </p:sp>
      <p:pic>
        <p:nvPicPr>
          <p:cNvPr id="8195" name="Picture 3" descr="C:\Users\biow606\Desktop\в през на симп 2015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819150"/>
            <a:ext cx="8210550" cy="549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8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/>
              <a:t>Содержание макроэлементов, мг/л</a:t>
            </a:r>
            <a:br>
              <a:rPr lang="ru-RU" sz="2400"/>
            </a:br>
            <a:r>
              <a:rPr lang="ru-RU" sz="2400"/>
              <a:t>(болото </a:t>
            </a:r>
            <a:r>
              <a:rPr lang="en-US" sz="2400"/>
              <a:t>C</a:t>
            </a:r>
            <a:r>
              <a:rPr lang="ru-RU" sz="2400"/>
              <a:t>тепашуо)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8207375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71600" y="4581128"/>
            <a:ext cx="741682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41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2400" dirty="0" smtClean="0"/>
              <a:t>Содержание макроэлементов в торфяной залежи </a:t>
            </a:r>
            <a:r>
              <a:rPr lang="ru-RU" sz="2400" dirty="0" err="1" smtClean="0"/>
              <a:t>аапа</a:t>
            </a:r>
            <a:r>
              <a:rPr lang="ru-RU" sz="2400" dirty="0" smtClean="0"/>
              <a:t> болота Узкое, мг/л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479925" y="2928938"/>
            <a:ext cx="18415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sz="4400">
              <a:solidFill>
                <a:srgbClr val="000000"/>
              </a:solidFill>
              <a:latin typeface="Times New Roman" pitchFamily="18" charset="0"/>
            </a:endParaRPr>
          </a:p>
          <a:p>
            <a:endParaRPr lang="ru-RU"/>
          </a:p>
        </p:txBody>
      </p:sp>
      <p:pic>
        <p:nvPicPr>
          <p:cNvPr id="14341" name="Picture 5" descr="Узко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341438"/>
            <a:ext cx="84963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Юпяуж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836613"/>
            <a:ext cx="548640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331913" y="188913"/>
            <a:ext cx="626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/>
              <a:t>Болотная система Юпяужсуо площадью около 30 000 га </a:t>
            </a:r>
          </a:p>
          <a:p>
            <a:pPr algn="ctr"/>
            <a:r>
              <a:rPr lang="ru-RU"/>
              <a:t>включает массивы аапа и верхового типов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835150" y="5805488"/>
            <a:ext cx="792163" cy="792162"/>
          </a:xfrm>
          <a:prstGeom prst="rect">
            <a:avLst/>
          </a:prstGeom>
          <a:solidFill>
            <a:schemeClr val="accent1">
              <a:alpha val="70195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906588" y="5949950"/>
            <a:ext cx="631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2 км</a:t>
            </a: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>
            <a:off x="1979613" y="6380163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 rot="-2595858">
            <a:off x="5724525" y="5876925"/>
            <a:ext cx="8890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ru-RU" sz="1600"/>
              <a:t>р. Кемь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г_м_оп_15"/>
          <p:cNvPicPr>
            <a:picLocks noChangeAspect="1" noChangeArrowheads="1"/>
          </p:cNvPicPr>
          <p:nvPr/>
        </p:nvPicPr>
        <p:blipFill>
          <a:blip r:embed="rId2" cstate="print">
            <a:lum bright="16000"/>
          </a:blip>
          <a:srcRect/>
          <a:stretch>
            <a:fillRect/>
          </a:stretch>
        </p:blipFill>
        <p:spPr bwMode="auto">
          <a:xfrm>
            <a:off x="0" y="788988"/>
            <a:ext cx="9144000" cy="60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7838" y="1279525"/>
            <a:ext cx="8280400" cy="4884738"/>
            <a:chOff x="301" y="806"/>
            <a:chExt cx="5216" cy="3077"/>
          </a:xfrm>
        </p:grpSpPr>
        <p:sp>
          <p:nvSpPr>
            <p:cNvPr id="19461" name="AutoShape 4"/>
            <p:cNvSpPr>
              <a:spLocks noChangeAspect="1" noChangeArrowheads="1" noTextEdit="1"/>
            </p:cNvSpPr>
            <p:nvPr/>
          </p:nvSpPr>
          <p:spPr bwMode="auto">
            <a:xfrm>
              <a:off x="301" y="806"/>
              <a:ext cx="5216" cy="3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2" name="Rectangle 5"/>
            <p:cNvSpPr>
              <a:spLocks noChangeArrowheads="1"/>
            </p:cNvSpPr>
            <p:nvPr/>
          </p:nvSpPr>
          <p:spPr bwMode="auto">
            <a:xfrm>
              <a:off x="340" y="845"/>
              <a:ext cx="5131" cy="299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3" name="Line 6"/>
            <p:cNvSpPr>
              <a:spLocks noChangeShapeType="1"/>
            </p:cNvSpPr>
            <p:nvPr/>
          </p:nvSpPr>
          <p:spPr bwMode="auto">
            <a:xfrm>
              <a:off x="990" y="2847"/>
              <a:ext cx="43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4" name="Line 7"/>
            <p:cNvSpPr>
              <a:spLocks noChangeShapeType="1"/>
            </p:cNvSpPr>
            <p:nvPr/>
          </p:nvSpPr>
          <p:spPr bwMode="auto">
            <a:xfrm>
              <a:off x="990" y="2484"/>
              <a:ext cx="43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5" name="Line 8"/>
            <p:cNvSpPr>
              <a:spLocks noChangeShapeType="1"/>
            </p:cNvSpPr>
            <p:nvPr/>
          </p:nvSpPr>
          <p:spPr bwMode="auto">
            <a:xfrm>
              <a:off x="990" y="2113"/>
              <a:ext cx="43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6" name="Line 9"/>
            <p:cNvSpPr>
              <a:spLocks noChangeShapeType="1"/>
            </p:cNvSpPr>
            <p:nvPr/>
          </p:nvSpPr>
          <p:spPr bwMode="auto">
            <a:xfrm>
              <a:off x="990" y="1749"/>
              <a:ext cx="43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7" name="Line 10"/>
            <p:cNvSpPr>
              <a:spLocks noChangeShapeType="1"/>
            </p:cNvSpPr>
            <p:nvPr/>
          </p:nvSpPr>
          <p:spPr bwMode="auto">
            <a:xfrm>
              <a:off x="990" y="1378"/>
              <a:ext cx="43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8" name="Line 11"/>
            <p:cNvSpPr>
              <a:spLocks noChangeShapeType="1"/>
            </p:cNvSpPr>
            <p:nvPr/>
          </p:nvSpPr>
          <p:spPr bwMode="auto">
            <a:xfrm>
              <a:off x="990" y="1015"/>
              <a:ext cx="43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9" name="Line 12"/>
            <p:cNvSpPr>
              <a:spLocks noChangeShapeType="1"/>
            </p:cNvSpPr>
            <p:nvPr/>
          </p:nvSpPr>
          <p:spPr bwMode="auto">
            <a:xfrm>
              <a:off x="990" y="1015"/>
              <a:ext cx="1" cy="22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0" name="Line 13"/>
            <p:cNvSpPr>
              <a:spLocks noChangeShapeType="1"/>
            </p:cNvSpPr>
            <p:nvPr/>
          </p:nvSpPr>
          <p:spPr bwMode="auto">
            <a:xfrm>
              <a:off x="951" y="3218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1" name="Line 14"/>
            <p:cNvSpPr>
              <a:spLocks noChangeShapeType="1"/>
            </p:cNvSpPr>
            <p:nvPr/>
          </p:nvSpPr>
          <p:spPr bwMode="auto">
            <a:xfrm>
              <a:off x="951" y="2847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2" name="Line 15"/>
            <p:cNvSpPr>
              <a:spLocks noChangeShapeType="1"/>
            </p:cNvSpPr>
            <p:nvPr/>
          </p:nvSpPr>
          <p:spPr bwMode="auto">
            <a:xfrm>
              <a:off x="951" y="2484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3" name="Line 16"/>
            <p:cNvSpPr>
              <a:spLocks noChangeShapeType="1"/>
            </p:cNvSpPr>
            <p:nvPr/>
          </p:nvSpPr>
          <p:spPr bwMode="auto">
            <a:xfrm>
              <a:off x="951" y="2113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4" name="Line 17"/>
            <p:cNvSpPr>
              <a:spLocks noChangeShapeType="1"/>
            </p:cNvSpPr>
            <p:nvPr/>
          </p:nvSpPr>
          <p:spPr bwMode="auto">
            <a:xfrm>
              <a:off x="951" y="1749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5" name="Line 18"/>
            <p:cNvSpPr>
              <a:spLocks noChangeShapeType="1"/>
            </p:cNvSpPr>
            <p:nvPr/>
          </p:nvSpPr>
          <p:spPr bwMode="auto">
            <a:xfrm>
              <a:off x="951" y="1378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6" name="Line 19"/>
            <p:cNvSpPr>
              <a:spLocks noChangeShapeType="1"/>
            </p:cNvSpPr>
            <p:nvPr/>
          </p:nvSpPr>
          <p:spPr bwMode="auto">
            <a:xfrm>
              <a:off x="951" y="1015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7" name="Line 20"/>
            <p:cNvSpPr>
              <a:spLocks noChangeShapeType="1"/>
            </p:cNvSpPr>
            <p:nvPr/>
          </p:nvSpPr>
          <p:spPr bwMode="auto">
            <a:xfrm>
              <a:off x="990" y="3218"/>
              <a:ext cx="43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8" name="Line 21"/>
            <p:cNvSpPr>
              <a:spLocks noChangeShapeType="1"/>
            </p:cNvSpPr>
            <p:nvPr/>
          </p:nvSpPr>
          <p:spPr bwMode="auto">
            <a:xfrm flipV="1">
              <a:off x="990" y="321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9" name="Line 22"/>
            <p:cNvSpPr>
              <a:spLocks noChangeShapeType="1"/>
            </p:cNvSpPr>
            <p:nvPr/>
          </p:nvSpPr>
          <p:spPr bwMode="auto">
            <a:xfrm flipV="1">
              <a:off x="1423" y="321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0" name="Line 23"/>
            <p:cNvSpPr>
              <a:spLocks noChangeShapeType="1"/>
            </p:cNvSpPr>
            <p:nvPr/>
          </p:nvSpPr>
          <p:spPr bwMode="auto">
            <a:xfrm flipV="1">
              <a:off x="1849" y="321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1" name="Line 24"/>
            <p:cNvSpPr>
              <a:spLocks noChangeShapeType="1"/>
            </p:cNvSpPr>
            <p:nvPr/>
          </p:nvSpPr>
          <p:spPr bwMode="auto">
            <a:xfrm flipV="1">
              <a:off x="2282" y="321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2" name="Line 25"/>
            <p:cNvSpPr>
              <a:spLocks noChangeShapeType="1"/>
            </p:cNvSpPr>
            <p:nvPr/>
          </p:nvSpPr>
          <p:spPr bwMode="auto">
            <a:xfrm flipV="1">
              <a:off x="2716" y="321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3" name="Line 26"/>
            <p:cNvSpPr>
              <a:spLocks noChangeShapeType="1"/>
            </p:cNvSpPr>
            <p:nvPr/>
          </p:nvSpPr>
          <p:spPr bwMode="auto">
            <a:xfrm flipV="1">
              <a:off x="3149" y="321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4" name="Line 27"/>
            <p:cNvSpPr>
              <a:spLocks noChangeShapeType="1"/>
            </p:cNvSpPr>
            <p:nvPr/>
          </p:nvSpPr>
          <p:spPr bwMode="auto">
            <a:xfrm flipV="1">
              <a:off x="3575" y="321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5" name="Line 28"/>
            <p:cNvSpPr>
              <a:spLocks noChangeShapeType="1"/>
            </p:cNvSpPr>
            <p:nvPr/>
          </p:nvSpPr>
          <p:spPr bwMode="auto">
            <a:xfrm flipV="1">
              <a:off x="4008" y="321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6" name="Line 29"/>
            <p:cNvSpPr>
              <a:spLocks noChangeShapeType="1"/>
            </p:cNvSpPr>
            <p:nvPr/>
          </p:nvSpPr>
          <p:spPr bwMode="auto">
            <a:xfrm flipV="1">
              <a:off x="4441" y="321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7" name="Line 30"/>
            <p:cNvSpPr>
              <a:spLocks noChangeShapeType="1"/>
            </p:cNvSpPr>
            <p:nvPr/>
          </p:nvSpPr>
          <p:spPr bwMode="auto">
            <a:xfrm flipV="1">
              <a:off x="4867" y="321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8" name="Line 31"/>
            <p:cNvSpPr>
              <a:spLocks noChangeShapeType="1"/>
            </p:cNvSpPr>
            <p:nvPr/>
          </p:nvSpPr>
          <p:spPr bwMode="auto">
            <a:xfrm flipV="1">
              <a:off x="5300" y="321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9" name="Freeform 32"/>
            <p:cNvSpPr>
              <a:spLocks/>
            </p:cNvSpPr>
            <p:nvPr/>
          </p:nvSpPr>
          <p:spPr bwMode="auto">
            <a:xfrm>
              <a:off x="990" y="2136"/>
              <a:ext cx="4163" cy="881"/>
            </a:xfrm>
            <a:custGeom>
              <a:avLst/>
              <a:gdLst>
                <a:gd name="T0" fmla="*/ 0 w 538"/>
                <a:gd name="T1" fmla="*/ 0 h 114"/>
                <a:gd name="T2" fmla="*/ 472 w 538"/>
                <a:gd name="T3" fmla="*/ 0 h 114"/>
                <a:gd name="T4" fmla="*/ 472 w 538"/>
                <a:gd name="T5" fmla="*/ 881 h 114"/>
                <a:gd name="T6" fmla="*/ 3405 w 538"/>
                <a:gd name="T7" fmla="*/ 881 h 114"/>
                <a:gd name="T8" fmla="*/ 3405 w 538"/>
                <a:gd name="T9" fmla="*/ 456 h 114"/>
                <a:gd name="T10" fmla="*/ 4163 w 538"/>
                <a:gd name="T11" fmla="*/ 456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8" h="114">
                  <a:moveTo>
                    <a:pt x="0" y="0"/>
                  </a:moveTo>
                  <a:lnTo>
                    <a:pt x="61" y="0"/>
                  </a:lnTo>
                  <a:lnTo>
                    <a:pt x="61" y="114"/>
                  </a:lnTo>
                  <a:lnTo>
                    <a:pt x="440" y="114"/>
                  </a:lnTo>
                  <a:lnTo>
                    <a:pt x="440" y="59"/>
                  </a:lnTo>
                  <a:lnTo>
                    <a:pt x="538" y="59"/>
                  </a:lnTo>
                </a:path>
              </a:pathLst>
            </a:custGeom>
            <a:noFill/>
            <a:ln w="36513">
              <a:solidFill>
                <a:srgbClr val="00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90" name="Freeform 33"/>
            <p:cNvSpPr>
              <a:spLocks/>
            </p:cNvSpPr>
            <p:nvPr/>
          </p:nvSpPr>
          <p:spPr bwMode="auto">
            <a:xfrm>
              <a:off x="990" y="2244"/>
              <a:ext cx="2716" cy="789"/>
            </a:xfrm>
            <a:custGeom>
              <a:avLst/>
              <a:gdLst>
                <a:gd name="T0" fmla="*/ 0 w 351"/>
                <a:gd name="T1" fmla="*/ 0 h 102"/>
                <a:gd name="T2" fmla="*/ 1060 w 351"/>
                <a:gd name="T3" fmla="*/ 0 h 102"/>
                <a:gd name="T4" fmla="*/ 1060 w 351"/>
                <a:gd name="T5" fmla="*/ 789 h 102"/>
                <a:gd name="T6" fmla="*/ 2716 w 351"/>
                <a:gd name="T7" fmla="*/ 789 h 10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1" h="102">
                  <a:moveTo>
                    <a:pt x="0" y="0"/>
                  </a:moveTo>
                  <a:lnTo>
                    <a:pt x="137" y="0"/>
                  </a:lnTo>
                  <a:lnTo>
                    <a:pt x="137" y="102"/>
                  </a:lnTo>
                  <a:lnTo>
                    <a:pt x="351" y="102"/>
                  </a:lnTo>
                </a:path>
              </a:pathLst>
            </a:custGeom>
            <a:noFill/>
            <a:ln w="36513">
              <a:solidFill>
                <a:srgbClr val="EF09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91" name="Freeform 34"/>
            <p:cNvSpPr>
              <a:spLocks/>
            </p:cNvSpPr>
            <p:nvPr/>
          </p:nvSpPr>
          <p:spPr bwMode="auto">
            <a:xfrm>
              <a:off x="990" y="1564"/>
              <a:ext cx="4179" cy="1291"/>
            </a:xfrm>
            <a:custGeom>
              <a:avLst/>
              <a:gdLst>
                <a:gd name="T0" fmla="*/ 0 w 540"/>
                <a:gd name="T1" fmla="*/ 1013 h 167"/>
                <a:gd name="T2" fmla="*/ 1354 w 540"/>
                <a:gd name="T3" fmla="*/ 1013 h 167"/>
                <a:gd name="T4" fmla="*/ 1354 w 540"/>
                <a:gd name="T5" fmla="*/ 1291 h 167"/>
                <a:gd name="T6" fmla="*/ 3645 w 540"/>
                <a:gd name="T7" fmla="*/ 1291 h 167"/>
                <a:gd name="T8" fmla="*/ 3645 w 540"/>
                <a:gd name="T9" fmla="*/ 0 h 167"/>
                <a:gd name="T10" fmla="*/ 4179 w 540"/>
                <a:gd name="T11" fmla="*/ 0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0" h="167">
                  <a:moveTo>
                    <a:pt x="0" y="131"/>
                  </a:moveTo>
                  <a:lnTo>
                    <a:pt x="175" y="131"/>
                  </a:lnTo>
                  <a:lnTo>
                    <a:pt x="175" y="167"/>
                  </a:lnTo>
                  <a:lnTo>
                    <a:pt x="471" y="167"/>
                  </a:lnTo>
                  <a:lnTo>
                    <a:pt x="471" y="0"/>
                  </a:lnTo>
                  <a:lnTo>
                    <a:pt x="540" y="0"/>
                  </a:lnTo>
                </a:path>
              </a:pathLst>
            </a:custGeom>
            <a:noFill/>
            <a:ln w="36513">
              <a:solidFill>
                <a:srgbClr val="FF00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92" name="Freeform 35"/>
            <p:cNvSpPr>
              <a:spLocks/>
            </p:cNvSpPr>
            <p:nvPr/>
          </p:nvSpPr>
          <p:spPr bwMode="auto">
            <a:xfrm>
              <a:off x="990" y="1386"/>
              <a:ext cx="4117" cy="1577"/>
            </a:xfrm>
            <a:custGeom>
              <a:avLst/>
              <a:gdLst>
                <a:gd name="T0" fmla="*/ 0 w 532"/>
                <a:gd name="T1" fmla="*/ 564 h 204"/>
                <a:gd name="T2" fmla="*/ 364 w 532"/>
                <a:gd name="T3" fmla="*/ 564 h 204"/>
                <a:gd name="T4" fmla="*/ 364 w 532"/>
                <a:gd name="T5" fmla="*/ 1577 h 204"/>
                <a:gd name="T6" fmla="*/ 3668 w 532"/>
                <a:gd name="T7" fmla="*/ 1577 h 204"/>
                <a:gd name="T8" fmla="*/ 3668 w 532"/>
                <a:gd name="T9" fmla="*/ 0 h 204"/>
                <a:gd name="T10" fmla="*/ 4117 w 53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2" h="204">
                  <a:moveTo>
                    <a:pt x="0" y="73"/>
                  </a:moveTo>
                  <a:lnTo>
                    <a:pt x="47" y="73"/>
                  </a:lnTo>
                  <a:lnTo>
                    <a:pt x="47" y="204"/>
                  </a:lnTo>
                  <a:lnTo>
                    <a:pt x="474" y="204"/>
                  </a:lnTo>
                  <a:lnTo>
                    <a:pt x="474" y="0"/>
                  </a:lnTo>
                  <a:lnTo>
                    <a:pt x="532" y="0"/>
                  </a:lnTo>
                </a:path>
              </a:pathLst>
            </a:custGeom>
            <a:noFill/>
            <a:ln w="3651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93" name="Freeform 36"/>
            <p:cNvSpPr>
              <a:spLocks/>
            </p:cNvSpPr>
            <p:nvPr/>
          </p:nvSpPr>
          <p:spPr bwMode="auto">
            <a:xfrm>
              <a:off x="990" y="1695"/>
              <a:ext cx="3451" cy="1307"/>
            </a:xfrm>
            <a:custGeom>
              <a:avLst/>
              <a:gdLst>
                <a:gd name="T0" fmla="*/ 0 w 446"/>
                <a:gd name="T1" fmla="*/ 0 h 169"/>
                <a:gd name="T2" fmla="*/ 255 w 446"/>
                <a:gd name="T3" fmla="*/ 0 h 169"/>
                <a:gd name="T4" fmla="*/ 255 w 446"/>
                <a:gd name="T5" fmla="*/ 1307 h 169"/>
                <a:gd name="T6" fmla="*/ 3451 w 446"/>
                <a:gd name="T7" fmla="*/ 1307 h 1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6" h="169">
                  <a:moveTo>
                    <a:pt x="0" y="0"/>
                  </a:moveTo>
                  <a:lnTo>
                    <a:pt x="33" y="0"/>
                  </a:lnTo>
                  <a:lnTo>
                    <a:pt x="33" y="169"/>
                  </a:lnTo>
                  <a:lnTo>
                    <a:pt x="446" y="169"/>
                  </a:lnTo>
                </a:path>
              </a:pathLst>
            </a:custGeom>
            <a:noFill/>
            <a:ln w="36513">
              <a:solidFill>
                <a:srgbClr val="66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94" name="Rectangle 37"/>
            <p:cNvSpPr>
              <a:spLocks noChangeArrowheads="1"/>
            </p:cNvSpPr>
            <p:nvPr/>
          </p:nvSpPr>
          <p:spPr bwMode="auto">
            <a:xfrm>
              <a:off x="835" y="3156"/>
              <a:ext cx="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000000"/>
                  </a:solidFill>
                </a:rPr>
                <a:t>0</a:t>
              </a:r>
              <a:endParaRPr lang="ru-RU"/>
            </a:p>
          </p:txBody>
        </p:sp>
        <p:sp>
          <p:nvSpPr>
            <p:cNvPr id="19495" name="Rectangle 38"/>
            <p:cNvSpPr>
              <a:spLocks noChangeArrowheads="1"/>
            </p:cNvSpPr>
            <p:nvPr/>
          </p:nvSpPr>
          <p:spPr bwMode="auto">
            <a:xfrm>
              <a:off x="742" y="2785"/>
              <a:ext cx="1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000000"/>
                  </a:solidFill>
                </a:rPr>
                <a:t>0,2</a:t>
              </a:r>
              <a:endParaRPr lang="ru-RU"/>
            </a:p>
          </p:txBody>
        </p:sp>
        <p:sp>
          <p:nvSpPr>
            <p:cNvPr id="19496" name="Rectangle 39"/>
            <p:cNvSpPr>
              <a:spLocks noChangeArrowheads="1"/>
            </p:cNvSpPr>
            <p:nvPr/>
          </p:nvSpPr>
          <p:spPr bwMode="auto">
            <a:xfrm>
              <a:off x="742" y="2422"/>
              <a:ext cx="1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000000"/>
                  </a:solidFill>
                </a:rPr>
                <a:t>0,4</a:t>
              </a:r>
              <a:endParaRPr lang="ru-RU"/>
            </a:p>
          </p:txBody>
        </p:sp>
        <p:sp>
          <p:nvSpPr>
            <p:cNvPr id="19497" name="Rectangle 40"/>
            <p:cNvSpPr>
              <a:spLocks noChangeArrowheads="1"/>
            </p:cNvSpPr>
            <p:nvPr/>
          </p:nvSpPr>
          <p:spPr bwMode="auto">
            <a:xfrm>
              <a:off x="742" y="2051"/>
              <a:ext cx="1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000000"/>
                  </a:solidFill>
                </a:rPr>
                <a:t>0,6</a:t>
              </a:r>
              <a:endParaRPr lang="ru-RU"/>
            </a:p>
          </p:txBody>
        </p:sp>
        <p:sp>
          <p:nvSpPr>
            <p:cNvPr id="19498" name="Rectangle 41"/>
            <p:cNvSpPr>
              <a:spLocks noChangeArrowheads="1"/>
            </p:cNvSpPr>
            <p:nvPr/>
          </p:nvSpPr>
          <p:spPr bwMode="auto">
            <a:xfrm>
              <a:off x="742" y="1687"/>
              <a:ext cx="1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000000"/>
                  </a:solidFill>
                </a:rPr>
                <a:t>0,8</a:t>
              </a:r>
              <a:endParaRPr lang="ru-RU"/>
            </a:p>
          </p:txBody>
        </p:sp>
        <p:sp>
          <p:nvSpPr>
            <p:cNvPr id="19499" name="Rectangle 42"/>
            <p:cNvSpPr>
              <a:spLocks noChangeArrowheads="1"/>
            </p:cNvSpPr>
            <p:nvPr/>
          </p:nvSpPr>
          <p:spPr bwMode="auto">
            <a:xfrm>
              <a:off x="835" y="1316"/>
              <a:ext cx="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000000"/>
                  </a:solidFill>
                </a:rPr>
                <a:t>1</a:t>
              </a:r>
              <a:endParaRPr lang="ru-RU"/>
            </a:p>
          </p:txBody>
        </p:sp>
        <p:sp>
          <p:nvSpPr>
            <p:cNvPr id="19500" name="Rectangle 43"/>
            <p:cNvSpPr>
              <a:spLocks noChangeArrowheads="1"/>
            </p:cNvSpPr>
            <p:nvPr/>
          </p:nvSpPr>
          <p:spPr bwMode="auto">
            <a:xfrm>
              <a:off x="742" y="953"/>
              <a:ext cx="1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000000"/>
                  </a:solidFill>
                </a:rPr>
                <a:t>1,2</a:t>
              </a:r>
              <a:endParaRPr lang="ru-RU"/>
            </a:p>
          </p:txBody>
        </p:sp>
        <p:sp>
          <p:nvSpPr>
            <p:cNvPr id="19501" name="Rectangle 44"/>
            <p:cNvSpPr>
              <a:spLocks noChangeArrowheads="1"/>
            </p:cNvSpPr>
            <p:nvPr/>
          </p:nvSpPr>
          <p:spPr bwMode="auto">
            <a:xfrm>
              <a:off x="959" y="3326"/>
              <a:ext cx="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000000"/>
                  </a:solidFill>
                </a:rPr>
                <a:t>0</a:t>
              </a:r>
              <a:endParaRPr lang="ru-RU"/>
            </a:p>
          </p:txBody>
        </p:sp>
        <p:sp>
          <p:nvSpPr>
            <p:cNvPr id="19502" name="Rectangle 45"/>
            <p:cNvSpPr>
              <a:spLocks noChangeArrowheads="1"/>
            </p:cNvSpPr>
            <p:nvPr/>
          </p:nvSpPr>
          <p:spPr bwMode="auto">
            <a:xfrm>
              <a:off x="1725" y="3326"/>
              <a:ext cx="26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000000"/>
                  </a:solidFill>
                </a:rPr>
                <a:t>2000</a:t>
              </a:r>
              <a:endParaRPr lang="ru-RU"/>
            </a:p>
          </p:txBody>
        </p:sp>
        <p:sp>
          <p:nvSpPr>
            <p:cNvPr id="19503" name="Rectangle 46"/>
            <p:cNvSpPr>
              <a:spLocks noChangeArrowheads="1"/>
            </p:cNvSpPr>
            <p:nvPr/>
          </p:nvSpPr>
          <p:spPr bwMode="auto">
            <a:xfrm>
              <a:off x="2592" y="3326"/>
              <a:ext cx="26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000000"/>
                  </a:solidFill>
                </a:rPr>
                <a:t>4000</a:t>
              </a:r>
              <a:endParaRPr lang="ru-RU"/>
            </a:p>
          </p:txBody>
        </p:sp>
        <p:sp>
          <p:nvSpPr>
            <p:cNvPr id="19504" name="Rectangle 47"/>
            <p:cNvSpPr>
              <a:spLocks noChangeArrowheads="1"/>
            </p:cNvSpPr>
            <p:nvPr/>
          </p:nvSpPr>
          <p:spPr bwMode="auto">
            <a:xfrm>
              <a:off x="3451" y="3326"/>
              <a:ext cx="26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000000"/>
                  </a:solidFill>
                </a:rPr>
                <a:t>6000</a:t>
              </a:r>
              <a:endParaRPr lang="ru-RU"/>
            </a:p>
          </p:txBody>
        </p:sp>
        <p:sp>
          <p:nvSpPr>
            <p:cNvPr id="19505" name="Rectangle 48"/>
            <p:cNvSpPr>
              <a:spLocks noChangeArrowheads="1"/>
            </p:cNvSpPr>
            <p:nvPr/>
          </p:nvSpPr>
          <p:spPr bwMode="auto">
            <a:xfrm>
              <a:off x="4317" y="3326"/>
              <a:ext cx="26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000000"/>
                  </a:solidFill>
                </a:rPr>
                <a:t>8000</a:t>
              </a:r>
              <a:endParaRPr lang="ru-RU"/>
            </a:p>
          </p:txBody>
        </p:sp>
        <p:sp>
          <p:nvSpPr>
            <p:cNvPr id="19506" name="Rectangle 49"/>
            <p:cNvSpPr>
              <a:spLocks noChangeArrowheads="1"/>
            </p:cNvSpPr>
            <p:nvPr/>
          </p:nvSpPr>
          <p:spPr bwMode="auto">
            <a:xfrm>
              <a:off x="5063" y="3346"/>
              <a:ext cx="33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000000"/>
                  </a:solidFill>
                </a:rPr>
                <a:t>10000</a:t>
              </a:r>
              <a:endParaRPr lang="ru-RU"/>
            </a:p>
          </p:txBody>
        </p:sp>
        <p:sp>
          <p:nvSpPr>
            <p:cNvPr id="19507" name="Rectangle 50"/>
            <p:cNvSpPr>
              <a:spLocks noChangeArrowheads="1"/>
            </p:cNvSpPr>
            <p:nvPr/>
          </p:nvSpPr>
          <p:spPr bwMode="auto">
            <a:xfrm>
              <a:off x="340" y="845"/>
              <a:ext cx="5131" cy="299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08" name="Text Box 51"/>
            <p:cNvSpPr txBox="1">
              <a:spLocks noChangeArrowheads="1"/>
            </p:cNvSpPr>
            <p:nvPr/>
          </p:nvSpPr>
          <p:spPr bwMode="auto">
            <a:xfrm rot="-5400000">
              <a:off x="306" y="2149"/>
              <a:ext cx="5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/>
                <a:t>мм</a:t>
              </a:r>
              <a:r>
                <a:rPr lang="en-US"/>
                <a:t>/</a:t>
              </a:r>
              <a:r>
                <a:rPr lang="ru-RU"/>
                <a:t>год</a:t>
              </a:r>
            </a:p>
          </p:txBody>
        </p:sp>
        <p:sp>
          <p:nvSpPr>
            <p:cNvPr id="19509" name="Text Box 52"/>
            <p:cNvSpPr txBox="1">
              <a:spLocks noChangeArrowheads="1"/>
            </p:cNvSpPr>
            <p:nvPr/>
          </p:nvSpPr>
          <p:spPr bwMode="auto">
            <a:xfrm>
              <a:off x="2659" y="3527"/>
              <a:ext cx="78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/>
                <a:t>Лет назад</a:t>
              </a:r>
            </a:p>
          </p:txBody>
        </p:sp>
      </p:grpSp>
      <p:sp>
        <p:nvSpPr>
          <p:cNvPr id="19460" name="Text Box 53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dirty="0"/>
              <a:t>Прирост торфа мм</a:t>
            </a:r>
            <a:r>
              <a:rPr lang="en-US" sz="2400" dirty="0"/>
              <a:t>/</a:t>
            </a:r>
            <a:r>
              <a:rPr lang="ru-RU" sz="2400" dirty="0"/>
              <a:t>год на </a:t>
            </a:r>
            <a:r>
              <a:rPr lang="ru-RU" sz="2400" dirty="0" err="1"/>
              <a:t>аапа</a:t>
            </a:r>
            <a:r>
              <a:rPr lang="ru-RU" sz="2400" dirty="0"/>
              <a:t> болоте </a:t>
            </a:r>
            <a:r>
              <a:rPr lang="ru-RU" sz="2400" dirty="0" err="1"/>
              <a:t>Юпяужсуо</a:t>
            </a:r>
            <a:endParaRPr lang="ru-RU" sz="2400" dirty="0"/>
          </a:p>
          <a:p>
            <a:pPr algn="ctr"/>
            <a:r>
              <a:rPr lang="ru-RU" sz="2400" dirty="0"/>
              <a:t> в Голоцене (по данным с 5 скважин)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5519738" cy="3332163"/>
            <a:chOff x="0" y="0"/>
            <a:chExt cx="3477" cy="2099"/>
          </a:xfrm>
        </p:grpSpPr>
        <p:pic>
          <p:nvPicPr>
            <p:cNvPr id="2049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477" cy="2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491" name="Text Box 5"/>
            <p:cNvSpPr txBox="1">
              <a:spLocks noChangeArrowheads="1"/>
            </p:cNvSpPr>
            <p:nvPr/>
          </p:nvSpPr>
          <p:spPr bwMode="auto">
            <a:xfrm>
              <a:off x="1300" y="66"/>
              <a:ext cx="966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/>
                <a:t>Возраст, лет</a:t>
              </a:r>
            </a:p>
          </p:txBody>
        </p:sp>
        <p:sp>
          <p:nvSpPr>
            <p:cNvPr id="20492" name="Text Box 6"/>
            <p:cNvSpPr txBox="1">
              <a:spLocks noChangeArrowheads="1"/>
            </p:cNvSpPr>
            <p:nvPr/>
          </p:nvSpPr>
          <p:spPr bwMode="auto">
            <a:xfrm>
              <a:off x="1338" y="1925"/>
              <a:ext cx="9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200"/>
                <a:t>Глубина залежи, м</a:t>
              </a:r>
            </a:p>
          </p:txBody>
        </p:sp>
        <p:sp>
          <p:nvSpPr>
            <p:cNvPr id="20493" name="Text Box 7"/>
            <p:cNvSpPr txBox="1">
              <a:spLocks noChangeArrowheads="1"/>
            </p:cNvSpPr>
            <p:nvPr/>
          </p:nvSpPr>
          <p:spPr bwMode="auto">
            <a:xfrm>
              <a:off x="3079" y="1779"/>
              <a:ext cx="200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600"/>
                <a:t>&gt;</a:t>
              </a:r>
              <a:endParaRPr lang="ru-RU" sz="1600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35375" y="3536950"/>
            <a:ext cx="5508625" cy="3321050"/>
            <a:chOff x="2290" y="2228"/>
            <a:chExt cx="3470" cy="2092"/>
          </a:xfrm>
        </p:grpSpPr>
        <p:pic>
          <p:nvPicPr>
            <p:cNvPr id="20486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0" y="2228"/>
              <a:ext cx="3470" cy="2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487" name="Text Box 10"/>
            <p:cNvSpPr txBox="1">
              <a:spLocks noChangeArrowheads="1"/>
            </p:cNvSpPr>
            <p:nvPr/>
          </p:nvSpPr>
          <p:spPr bwMode="auto">
            <a:xfrm>
              <a:off x="3515" y="2296"/>
              <a:ext cx="1173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/>
                <a:t>Прирост мм</a:t>
              </a:r>
              <a:r>
                <a:rPr lang="en-US"/>
                <a:t>/</a:t>
              </a:r>
              <a:r>
                <a:rPr lang="ru-RU"/>
                <a:t>год</a:t>
              </a:r>
            </a:p>
          </p:txBody>
        </p:sp>
        <p:sp>
          <p:nvSpPr>
            <p:cNvPr id="20488" name="Text Box 11"/>
            <p:cNvSpPr txBox="1">
              <a:spLocks noChangeArrowheads="1"/>
            </p:cNvSpPr>
            <p:nvPr/>
          </p:nvSpPr>
          <p:spPr bwMode="auto">
            <a:xfrm>
              <a:off x="3787" y="4138"/>
              <a:ext cx="9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ru-RU" sz="1200"/>
                <a:t>Глубина залежи, м</a:t>
              </a:r>
            </a:p>
          </p:txBody>
        </p:sp>
        <p:sp>
          <p:nvSpPr>
            <p:cNvPr id="20489" name="Text Box 12"/>
            <p:cNvSpPr txBox="1">
              <a:spLocks noChangeArrowheads="1"/>
            </p:cNvSpPr>
            <p:nvPr/>
          </p:nvSpPr>
          <p:spPr bwMode="auto">
            <a:xfrm>
              <a:off x="5342" y="4006"/>
              <a:ext cx="200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600"/>
                <a:t>&gt;</a:t>
              </a:r>
              <a:endParaRPr lang="ru-RU" sz="1600"/>
            </a:p>
          </p:txBody>
        </p:sp>
      </p:grpSp>
      <p:sp>
        <p:nvSpPr>
          <p:cNvPr id="20485" name="Text Box 13"/>
          <p:cNvSpPr txBox="1">
            <a:spLocks noChangeArrowheads="1"/>
          </p:cNvSpPr>
          <p:nvPr/>
        </p:nvSpPr>
        <p:spPr bwMode="auto">
          <a:xfrm>
            <a:off x="5543550" y="0"/>
            <a:ext cx="3600450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Зависимость возраста придонного слоя торфа и среднего прироста 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от глубины торфяной залежи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49275"/>
            <a:ext cx="3678238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9" name="Picture 5" descr="Безымянный 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765175"/>
            <a:ext cx="3057525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2987675" y="5876925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2010</a:t>
            </a:r>
            <a:endParaRPr lang="ru-RU"/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7164388" y="530066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2009</a:t>
            </a:r>
            <a:endParaRPr lang="ru-RU"/>
          </a:p>
        </p:txBody>
      </p:sp>
      <p:pic>
        <p:nvPicPr>
          <p:cNvPr id="93192" name="Picture 8" descr="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481138" cy="598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303213" y="1960563"/>
            <a:ext cx="1187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600" i="1"/>
              <a:t>Г.А. Елина</a:t>
            </a: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158750" y="4121150"/>
            <a:ext cx="1470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600" i="1"/>
              <a:t>А.Д. Лукашов</a:t>
            </a:r>
          </a:p>
        </p:txBody>
      </p:sp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231775" y="6280150"/>
            <a:ext cx="165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600" i="1"/>
              <a:t>Т.К. Юрковская</a:t>
            </a:r>
          </a:p>
        </p:txBody>
      </p:sp>
    </p:spTree>
    <p:extLst>
      <p:ext uri="{BB962C8B-B14F-4D97-AF65-F5344CB8AC3E}">
        <p14:creationId xmlns:p14="http://schemas.microsoft.com/office/powerpoint/2010/main" val="63322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466245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27584" y="620688"/>
            <a:ext cx="8064896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Динамика заболоченности и типов болот Карелии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88640"/>
            <a:ext cx="827584" cy="6480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88640"/>
            <a:ext cx="8316416" cy="2160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892480" y="476672"/>
            <a:ext cx="25152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892480" y="332656"/>
            <a:ext cx="251520" cy="6525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404664"/>
            <a:ext cx="8136904" cy="144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6525344"/>
            <a:ext cx="8316416" cy="3326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1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91440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Динамика </a:t>
            </a:r>
            <a:r>
              <a:rPr lang="ru-RU" sz="2400" b="1" dirty="0" err="1" smtClean="0"/>
              <a:t>палеорастительности</a:t>
            </a:r>
            <a:r>
              <a:rPr lang="ru-RU" sz="2400" b="1" dirty="0" smtClean="0"/>
              <a:t> МТ «</a:t>
            </a:r>
            <a:r>
              <a:rPr lang="ru-RU" sz="2400" b="1" dirty="0" err="1" smtClean="0"/>
              <a:t>Заонежье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8774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3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936625"/>
          </a:xfrm>
        </p:spPr>
        <p:txBody>
          <a:bodyPr/>
          <a:lstStyle/>
          <a:p>
            <a:pPr eaLnBrk="1" hangingPunct="1"/>
            <a:r>
              <a:rPr lang="ru-RU" sz="2400" smtClean="0"/>
              <a:t>Классификация болотных массивов (типы болот) по различным признакам</a:t>
            </a:r>
          </a:p>
        </p:txBody>
      </p:sp>
      <p:graphicFrame>
        <p:nvGraphicFramePr>
          <p:cNvPr id="4127" name="Group 31"/>
          <p:cNvGraphicFramePr>
            <a:graphicFrameLocks noGrp="1"/>
          </p:cNvGraphicFramePr>
          <p:nvPr/>
        </p:nvGraphicFramePr>
        <p:xfrm>
          <a:off x="395288" y="1628775"/>
          <a:ext cx="8424862" cy="4248151"/>
        </p:xfrm>
        <a:graphic>
          <a:graphicData uri="http://schemas.openxmlformats.org/drawingml/2006/table">
            <a:tbl>
              <a:tblPr/>
              <a:tblGrid>
                <a:gridCol w="2663825"/>
                <a:gridCol w="2952750"/>
                <a:gridCol w="2808287"/>
              </a:tblGrid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По минеральному питанию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(Вебер, Пьявченко и др.)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По котловинам, геоморфологическая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(Галкина, Тюремнов)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По растительному покрову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(Цинзерлинг, Юрковская и др.)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0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Верховые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(олиготрофные или омбротрофные) 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Переходные (мезотрофные)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Низинные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(евтрофные)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Бессточных котловин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Сточных котловин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Логов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Приозерные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Склоновые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Пойменные и т. д.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___________________________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Затем указывается их стадия развития: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О, М, Е.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Сфагновые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О, 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Травяно-моховые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М, 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Травяные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М, 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Древесно-травяно-моховые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М, 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Древесно-моховые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О, 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_________________________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Выделяются географические типы массивов.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755"/>
            <a:ext cx="9144000" cy="6466245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Спасибо за внимание!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04664"/>
            <a:ext cx="1403648" cy="64533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388424" y="404664"/>
            <a:ext cx="755576" cy="64533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6165304"/>
            <a:ext cx="7128792" cy="6926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96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sz="2400" smtClean="0"/>
              <a:t>Верховое пушицево-сфагновое болото</a:t>
            </a:r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981075"/>
            <a:ext cx="7405687" cy="555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24" descr="гр-моч--О-неназ1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736600"/>
            <a:ext cx="91440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Text Box 25"/>
          <p:cNvSpPr txBox="1">
            <a:spLocks noChangeArrowheads="1"/>
          </p:cNvSpPr>
          <p:nvPr/>
        </p:nvSpPr>
        <p:spPr bwMode="auto">
          <a:xfrm>
            <a:off x="0" y="0"/>
            <a:ext cx="8172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</a:rPr>
              <a:t>Верховое грядово-мочажинное  болото</a:t>
            </a:r>
            <a:endParaRPr lang="ru-RU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токарев"/>
          <p:cNvSpPr>
            <a:spLocks noChangeArrowheads="1"/>
          </p:cNvSpPr>
          <p:nvPr/>
        </p:nvSpPr>
        <p:spPr bwMode="auto">
          <a:xfrm>
            <a:off x="0" y="1125538"/>
            <a:ext cx="5040313" cy="2952750"/>
          </a:xfrm>
          <a:prstGeom prst="roundRect">
            <a:avLst>
              <a:gd name="adj" fmla="val 16667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6387" name="AutoShape 3" descr="БМгр-озО"/>
          <p:cNvSpPr>
            <a:spLocks noChangeArrowheads="1"/>
          </p:cNvSpPr>
          <p:nvPr/>
        </p:nvSpPr>
        <p:spPr bwMode="auto">
          <a:xfrm>
            <a:off x="4822825" y="1773238"/>
            <a:ext cx="4321175" cy="2879725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88" name="AutoShape 4" descr="лишайн-апотеции"/>
          <p:cNvSpPr>
            <a:spLocks noChangeArrowheads="1"/>
          </p:cNvSpPr>
          <p:nvPr/>
        </p:nvSpPr>
        <p:spPr bwMode="auto">
          <a:xfrm>
            <a:off x="3132138" y="4724400"/>
            <a:ext cx="2663825" cy="1944688"/>
          </a:xfrm>
          <a:prstGeom prst="roundRect">
            <a:avLst>
              <a:gd name="adj" fmla="val 16667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50825" y="4437063"/>
            <a:ext cx="4465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000" b="1">
                <a:solidFill>
                  <a:srgbClr val="0000FF"/>
                </a:solidFill>
                <a:latin typeface="Times New Roman" pitchFamily="18" charset="0"/>
              </a:rPr>
              <a:t>Фрагменты растительности гряды</a:t>
            </a:r>
          </a:p>
        </p:txBody>
      </p:sp>
      <p:sp>
        <p:nvSpPr>
          <p:cNvPr id="16390" name="WordArt 6"/>
          <p:cNvSpPr>
            <a:spLocks noChangeArrowheads="1" noChangeShapeType="1" noTextEdit="1"/>
          </p:cNvSpPr>
          <p:nvPr/>
        </p:nvSpPr>
        <p:spPr bwMode="auto">
          <a:xfrm>
            <a:off x="323850" y="1196975"/>
            <a:ext cx="439261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i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Вид болотного массива с вертолета</a:t>
            </a:r>
          </a:p>
        </p:txBody>
      </p:sp>
      <p:sp>
        <p:nvSpPr>
          <p:cNvPr id="16391" name="AutoShape 7" descr="шикша-яг"/>
          <p:cNvSpPr>
            <a:spLocks noChangeArrowheads="1"/>
          </p:cNvSpPr>
          <p:nvPr/>
        </p:nvSpPr>
        <p:spPr bwMode="auto">
          <a:xfrm>
            <a:off x="539750" y="4724400"/>
            <a:ext cx="2663825" cy="1944688"/>
          </a:xfrm>
          <a:prstGeom prst="roundRect">
            <a:avLst>
              <a:gd name="adj" fmla="val 16667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2" name="WordArt 8"/>
          <p:cNvSpPr>
            <a:spLocks noChangeArrowheads="1" noChangeShapeType="1" noTextEdit="1"/>
          </p:cNvSpPr>
          <p:nvPr/>
        </p:nvSpPr>
        <p:spPr bwMode="auto">
          <a:xfrm>
            <a:off x="1259632" y="188640"/>
            <a:ext cx="6500639" cy="8648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800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cs typeface="Arial" pitchFamily="34" charset="0"/>
            </a:endParaRPr>
          </a:p>
        </p:txBody>
      </p:sp>
      <p:sp>
        <p:nvSpPr>
          <p:cNvPr id="16393" name="WordArt 9"/>
          <p:cNvSpPr>
            <a:spLocks noChangeArrowheads="1" noChangeShapeType="1" noTextEdit="1"/>
          </p:cNvSpPr>
          <p:nvPr/>
        </p:nvSpPr>
        <p:spPr bwMode="auto">
          <a:xfrm>
            <a:off x="5076825" y="4221163"/>
            <a:ext cx="3744913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i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Грядово-озерковый комплекс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8705850" y="64611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sz="2000" b="1"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332656"/>
            <a:ext cx="8759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Верховые </a:t>
            </a:r>
            <a:r>
              <a:rPr lang="ru-RU" sz="2400" dirty="0" err="1" smtClean="0"/>
              <a:t>дистрофные</a:t>
            </a:r>
            <a:r>
              <a:rPr lang="ru-RU" sz="2400" dirty="0" smtClean="0"/>
              <a:t> </a:t>
            </a:r>
            <a:r>
              <a:rPr lang="ru-RU" sz="2400" dirty="0" err="1" smtClean="0"/>
              <a:t>грядово-озерковые</a:t>
            </a:r>
            <a:r>
              <a:rPr lang="ru-RU" sz="2400" dirty="0" smtClean="0"/>
              <a:t> болота </a:t>
            </a:r>
            <a:r>
              <a:rPr lang="ru-RU" sz="2400" dirty="0" err="1" smtClean="0"/>
              <a:t>Прибеломорья</a:t>
            </a:r>
            <a:endParaRPr lang="ru-RU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836613"/>
            <a:ext cx="7735887" cy="580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ru-RU" sz="2400" smtClean="0"/>
              <a:t>Травяное низинное болото Заонежья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smtClean="0">
                <a:solidFill>
                  <a:schemeClr val="tx1"/>
                </a:solidFill>
              </a:rPr>
              <a:t>Лесные болота</a:t>
            </a:r>
          </a:p>
        </p:txBody>
      </p:sp>
      <p:pic>
        <p:nvPicPr>
          <p:cNvPr id="27651" name="Picture 4" descr="DSCN385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557338"/>
            <a:ext cx="3549650" cy="4752975"/>
          </a:xfrm>
          <a:noFill/>
        </p:spPr>
      </p:pic>
      <p:pic>
        <p:nvPicPr>
          <p:cNvPr id="27652" name="Picture 5" descr="DSCN38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2420938"/>
            <a:ext cx="4872037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D01070102-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79438"/>
            <a:ext cx="6443662" cy="627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1230313" y="87313"/>
            <a:ext cx="64380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</a:rPr>
              <a:t>Болотный массив </a:t>
            </a:r>
            <a:r>
              <a:rPr lang="ru-RU" dirty="0" err="1">
                <a:solidFill>
                  <a:srgbClr val="000000"/>
                </a:solidFill>
              </a:rPr>
              <a:t>аапа</a:t>
            </a:r>
            <a:r>
              <a:rPr lang="ru-RU" dirty="0">
                <a:solidFill>
                  <a:srgbClr val="000000"/>
                </a:solidFill>
              </a:rPr>
              <a:t> типа </a:t>
            </a:r>
            <a:r>
              <a:rPr lang="ru-RU" dirty="0" smtClean="0">
                <a:solidFill>
                  <a:srgbClr val="000000"/>
                </a:solidFill>
              </a:rPr>
              <a:t>(вид с вертолета)</a:t>
            </a: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1197</Words>
  <Application>Microsoft Office PowerPoint</Application>
  <PresentationFormat>Экран (4:3)</PresentationFormat>
  <Paragraphs>370</Paragraphs>
  <Slides>41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Тема Office</vt:lpstr>
      <vt:lpstr>Диаграмма</vt:lpstr>
      <vt:lpstr>Презентация PowerPoint</vt:lpstr>
      <vt:lpstr>Презентация PowerPoint</vt:lpstr>
      <vt:lpstr>Особенности водного режима на верховых (А) и низинных (Б) болотах</vt:lpstr>
      <vt:lpstr>Классификация болотных массивов (типы болот) по различным признакам</vt:lpstr>
      <vt:lpstr>Презентация PowerPoint</vt:lpstr>
      <vt:lpstr>Презентация PowerPoint</vt:lpstr>
      <vt:lpstr>Травяное низинное болото Заонежья</vt:lpstr>
      <vt:lpstr>Лесные болота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Содержание (%) остатков растений в группах торфов и примеры видов торфов </vt:lpstr>
      <vt:lpstr>Основные варианты строения типов торфяных залежей в «Классификации МТИ» (1951)</vt:lpstr>
      <vt:lpstr>Основные варианты строения типов торфяных залежей Карелии (Кузнецов, 1988)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растительности  верхового болота Степашуо    (I – V – минеротрофные, VI – VII – омбротрофные палеосообщества) болото Степашуо</vt:lpstr>
      <vt:lpstr>Содержание макроэлементов, мг/л (болото Cтепашуо)</vt:lpstr>
      <vt:lpstr>Содержание макроэлементов в торфяной залежи аапа болота Узкое, мг/л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Верховое пушицево-сфагновое болото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результаты исследований Карельской школы болотоведения The mine results of Karelian mire science school investigations</dc:title>
  <dc:creator>user</dc:creator>
  <cp:lastModifiedBy>Пользователь</cp:lastModifiedBy>
  <cp:revision>73</cp:revision>
  <dcterms:created xsi:type="dcterms:W3CDTF">2015-08-27T10:15:55Z</dcterms:created>
  <dcterms:modified xsi:type="dcterms:W3CDTF">2019-03-23T15:41:48Z</dcterms:modified>
</cp:coreProperties>
</file>